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Candal"/>
      <p:regular r:id="rId35"/>
    </p:embeddedFont>
    <p:embeddedFont>
      <p:font typeface="Fredoka One"/>
      <p:regular r:id="rId36"/>
    </p:embeddedFont>
    <p:embeddedFont>
      <p:font typeface="Schoolbell"/>
      <p:regular r:id="rId37"/>
    </p:embeddedFont>
    <p:embeddedFont>
      <p:font typeface="Arial Black"/>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944174F-CBB7-458F-A9D1-477A94D6191A}">
  <a:tblStyle styleId="{7944174F-CBB7-458F-A9D1-477A94D6191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andal-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Schoolbell-regular.fntdata"/><Relationship Id="rId14" Type="http://schemas.openxmlformats.org/officeDocument/2006/relationships/slide" Target="slides/slide9.xml"/><Relationship Id="rId36" Type="http://schemas.openxmlformats.org/officeDocument/2006/relationships/font" Target="fonts/FredokaOne-regular.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ArialBlack-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SAJPyfoEQMc"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Let me tell you briefly about myself and why I’m here today. </a:t>
            </a:r>
            <a:endParaRPr/>
          </a:p>
        </p:txBody>
      </p:sp>
      <p:sp>
        <p:nvSpPr>
          <p:cNvPr id="86" name="Google Shape;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These stats are from our Teen Safe Driving Coalition. Stats from 2015 will be coming out this Spring. For this presentation we selected only Region 13 counties. </a:t>
            </a:r>
            <a:endParaRPr/>
          </a:p>
          <a:p>
            <a:pPr indent="0" lvl="0" marL="0" marR="0" rtl="0" algn="l">
              <a:spcBef>
                <a:spcPts val="0"/>
              </a:spcBef>
              <a:spcAft>
                <a:spcPts val="0"/>
              </a:spcAft>
              <a:buNone/>
            </a:pPr>
            <a:r>
              <a:rPr lang="en-US"/>
              <a:t>It’s pretty clear to see that MVT crash statistics involving teens are highest in more populated and heavy traffic areas (such as Austin metro areas) whereas smaller communities have less crashes. </a:t>
            </a:r>
            <a:endParaRPr b="0" i="0" sz="1200" u="none" cap="none" strike="noStrike">
              <a:solidFill>
                <a:schemeClr val="dk1"/>
              </a:solidFill>
              <a:latin typeface="Calibri"/>
              <a:ea typeface="Calibri"/>
              <a:cs typeface="Calibri"/>
              <a:sym typeface="Calibri"/>
            </a:endParaRPr>
          </a:p>
        </p:txBody>
      </p:sp>
      <p:sp>
        <p:nvSpPr>
          <p:cNvPr id="174" name="Google Shape;17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en-US"/>
              <a:t>Here again are some more concerning stats for teens nationwide. Notice that weekends and alcohol are included on this slide. </a:t>
            </a:r>
            <a:endParaRPr/>
          </a:p>
          <a:p>
            <a:pPr indent="0" lvl="0" marL="0" marR="0" rtl="0" algn="l">
              <a:spcBef>
                <a:spcPts val="0"/>
              </a:spcBef>
              <a:spcAft>
                <a:spcPts val="0"/>
              </a:spcAft>
              <a:buNone/>
            </a:pPr>
            <a:r>
              <a:t/>
            </a:r>
            <a:endParaRPr/>
          </a:p>
        </p:txBody>
      </p:sp>
      <p:sp>
        <p:nvSpPr>
          <p:cNvPr id="187" name="Google Shape;18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These NSC stats include some pedestrian numbers which is also important. Our kids with inattention or poor speed of processing/judgements could be walking and distracted. </a:t>
            </a:r>
            <a:endParaRPr/>
          </a:p>
        </p:txBody>
      </p:sp>
      <p:sp>
        <p:nvSpPr>
          <p:cNvPr id="195" name="Google Shape;19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11d59b3b4f_3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1d59b3b4f_3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Finally, I added this slide because it has stats from 2016. I also think it points out that younger, more inexperienced teen drivers are most at risk.  This is important to consider because with our therapy clients, who often have delays in various areas of development, it’s likely that we might want to postpone driving a few years for them anyways.  </a:t>
            </a:r>
            <a:endParaRPr/>
          </a:p>
        </p:txBody>
      </p:sp>
      <p:sp>
        <p:nvSpPr>
          <p:cNvPr id="203" name="Google Shape;203;g11d59b3b4f_3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chemeClr val="dk1"/>
              </a:buClr>
              <a:buSzPts val="1200"/>
              <a:buFont typeface="Arial"/>
              <a:buChar char="•"/>
            </a:pPr>
            <a:r>
              <a:rPr lang="en-US"/>
              <a:t>We are not driving rehabilitation specialists that can help with v</a:t>
            </a:r>
            <a:r>
              <a:rPr b="0" i="0" lang="en-US" sz="1200" u="none" cap="none" strike="noStrike">
                <a:solidFill>
                  <a:schemeClr val="dk1"/>
                </a:solidFill>
                <a:latin typeface="Calibri"/>
                <a:ea typeface="Calibri"/>
                <a:cs typeface="Calibri"/>
                <a:sym typeface="Calibri"/>
              </a:rPr>
              <a:t>ehicle modifications</a:t>
            </a:r>
            <a:r>
              <a:rPr lang="en-US"/>
              <a:t> but if looking for driving aides and modifications: </a:t>
            </a:r>
            <a:endParaRPr/>
          </a:p>
          <a:p>
            <a:pPr indent="0" lvl="0" marL="0" marR="0" rtl="0" algn="l">
              <a:spcBef>
                <a:spcPts val="0"/>
              </a:spcBef>
              <a:spcAft>
                <a:spcPts val="0"/>
              </a:spcAft>
              <a:buNone/>
            </a:pPr>
            <a:r>
              <a:rPr lang="en-US"/>
              <a:t>	Advanced Mobility Systems of Texas: Dallas/Fort Worth, Austin http://www.advancedmobility.net/</a:t>
            </a:r>
            <a:endParaRPr/>
          </a:p>
          <a:p>
            <a:pPr indent="0" lvl="0" marL="0" marR="0" rtl="0" algn="l">
              <a:spcBef>
                <a:spcPts val="0"/>
              </a:spcBef>
              <a:spcAft>
                <a:spcPts val="0"/>
              </a:spcAft>
              <a:buNone/>
            </a:pPr>
            <a:r>
              <a:t/>
            </a:r>
            <a:endParaRPr/>
          </a:p>
        </p:txBody>
      </p:sp>
      <p:sp>
        <p:nvSpPr>
          <p:cNvPr id="210" name="Google Shape;210;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is from my blog for Drive it Home from Feb 2016. I also have a blog posted on Therapy Fun Zone about The Important Role of Pediatric OT in Driving Readinss with Adolescents. You might want to check both of those out for additional tips and information.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consider what this slide says and then apply it on the next slide. </a:t>
            </a:r>
            <a:endParaRPr/>
          </a:p>
        </p:txBody>
      </p:sp>
      <p:sp>
        <p:nvSpPr>
          <p:cNvPr id="223" name="Google Shape;2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11e6a9f66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e6a9f66b_0_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Okay, let’s talk about filtering and processing of information here. There is a lot going on both visually and mentally and that’s pretty much what the driving process is all about, right? </a:t>
            </a:r>
            <a:endParaRPr/>
          </a:p>
          <a:p>
            <a:pPr indent="0" lvl="0" marL="0" rtl="0" algn="l">
              <a:spcBef>
                <a:spcPts val="0"/>
              </a:spcBef>
              <a:spcAft>
                <a:spcPts val="0"/>
              </a:spcAft>
              <a:buNone/>
            </a:pPr>
            <a:r>
              <a:rPr lang="en-US"/>
              <a:t>You’ve got a bunch of critical information to look out for here (the cars, the drainage grate, pavement markings, a scooter or bike and another bicyclist)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don’t know about you but this feels chaotic to me and as a person with anxiety, under stress it can be hard for me to access the cognitive (like rules of the road or where i’m even going) I’m really just trying to manage what I can do to avoid hitting these bikes.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Think about kiddos you see and how they would process a situation like this. Driving safety, I think is mostly about knowing what to do and how to react during stressful situations. But there is a lot you should notice in your clients (or adolecent children for us parents) when considering prepardness for driving.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1" name="Google Shape;231;g11e6a9f66b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11e6a9f66b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1e6a9f66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*Uniform Terminology for OT – 3</a:t>
            </a:r>
            <a:r>
              <a:rPr b="0" baseline="30000" i="0" lang="en-US" sz="1200" u="none" cap="none" strike="noStrike">
                <a:solidFill>
                  <a:schemeClr val="dk1"/>
                </a:solidFill>
                <a:latin typeface="Calibri"/>
                <a:ea typeface="Calibri"/>
                <a:cs typeface="Calibri"/>
                <a:sym typeface="Calibri"/>
              </a:rPr>
              <a:t>rd</a:t>
            </a:r>
            <a:r>
              <a:rPr b="0" i="0" lang="en-US" sz="1200" u="none" cap="none" strike="noStrike">
                <a:solidFill>
                  <a:schemeClr val="dk1"/>
                </a:solidFill>
                <a:latin typeface="Calibri"/>
                <a:ea typeface="Calibri"/>
                <a:cs typeface="Calibri"/>
                <a:sym typeface="Calibri"/>
              </a:rPr>
              <a:t> edition</a:t>
            </a:r>
            <a:endParaRPr/>
          </a:p>
          <a:p>
            <a:pPr indent="0" lvl="0" marL="0" marR="0" rtl="0" algn="l">
              <a:spcBef>
                <a:spcPts val="0"/>
              </a:spcBef>
              <a:spcAft>
                <a:spcPts val="0"/>
              </a:spcAft>
              <a:buNone/>
            </a:pPr>
            <a:r>
              <a:rPr lang="en-US"/>
              <a:t>Aspects of the Domain (AOTA, 2008):</a:t>
            </a:r>
            <a:endParaRPr/>
          </a:p>
          <a:p>
            <a:pPr indent="0" lvl="0" marL="0" marR="0" rtl="0" algn="l">
              <a:spcBef>
                <a:spcPts val="0"/>
              </a:spcBef>
              <a:spcAft>
                <a:spcPts val="0"/>
              </a:spcAft>
              <a:buNone/>
            </a:pPr>
            <a:r>
              <a:rPr lang="en-US"/>
              <a:t>Driving and community mobility involve performance patterns using habits to operate equipment and routines to travel on an established route. Individuals fulfill the duties and responsibilities of life roles by engaging in community mobility.</a:t>
            </a:r>
            <a:endParaRPr/>
          </a:p>
        </p:txBody>
      </p:sp>
      <p:sp>
        <p:nvSpPr>
          <p:cNvPr id="250" name="Google Shape;25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 name="Google Shape;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*Uniform Terminology for OT – 3</a:t>
            </a:r>
            <a:r>
              <a:rPr b="0" baseline="30000" i="0" lang="en-US" sz="1200" u="none" cap="none" strike="noStrike">
                <a:solidFill>
                  <a:schemeClr val="dk1"/>
                </a:solidFill>
                <a:latin typeface="Calibri"/>
                <a:ea typeface="Calibri"/>
                <a:cs typeface="Calibri"/>
                <a:sym typeface="Calibri"/>
              </a:rPr>
              <a:t>rd</a:t>
            </a:r>
            <a:r>
              <a:rPr b="0" i="0" lang="en-US" sz="1200" u="none" cap="none" strike="noStrike">
                <a:solidFill>
                  <a:schemeClr val="dk1"/>
                </a:solidFill>
                <a:latin typeface="Calibri"/>
                <a:ea typeface="Calibri"/>
                <a:cs typeface="Calibri"/>
                <a:sym typeface="Calibri"/>
              </a:rPr>
              <a:t> edition</a:t>
            </a:r>
            <a:endParaRPr b="0" i="0" sz="1200" u="none" cap="none" strike="noStrike">
              <a:solidFill>
                <a:schemeClr val="dk1"/>
              </a:solidFill>
              <a:latin typeface="Calibri"/>
              <a:ea typeface="Calibri"/>
              <a:cs typeface="Calibri"/>
              <a:sym typeface="Calibri"/>
            </a:endParaRPr>
          </a:p>
        </p:txBody>
      </p:sp>
      <p:sp>
        <p:nvSpPr>
          <p:cNvPr id="260" name="Google Shape;26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Engagement in driving and community mobility require one to have intact sensations and to perceive sensory input accurately. (AOTA, 2008)</a:t>
            </a:r>
            <a:endParaRPr/>
          </a:p>
          <a:p>
            <a:pPr indent="0" lvl="0" marL="0" marR="0" rtl="0" algn="l">
              <a:spcBef>
                <a:spcPts val="0"/>
              </a:spcBef>
              <a:spcAft>
                <a:spcPts val="0"/>
              </a:spcAft>
              <a:buNone/>
            </a:pPr>
            <a:r>
              <a:t/>
            </a:r>
            <a:endParaRPr b="1"/>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Vision: </a:t>
            </a:r>
            <a:r>
              <a:rPr b="0" i="0" lang="en-US" sz="1200" u="none" cap="none" strike="noStrike">
                <a:solidFill>
                  <a:schemeClr val="dk1"/>
                </a:solidFill>
                <a:latin typeface="Calibri"/>
                <a:ea typeface="Calibri"/>
                <a:cs typeface="Calibri"/>
                <a:sym typeface="Calibri"/>
              </a:rPr>
              <a:t>Is the teen able to attend to all important visual signs and objects while driving? </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Auditory: </a:t>
            </a:r>
            <a:r>
              <a:rPr b="0" i="0" lang="en-US" sz="1200" u="none" cap="none" strike="noStrike">
                <a:solidFill>
                  <a:schemeClr val="dk1"/>
                </a:solidFill>
                <a:latin typeface="Calibri"/>
                <a:ea typeface="Calibri"/>
                <a:cs typeface="Calibri"/>
                <a:sym typeface="Calibri"/>
              </a:rPr>
              <a:t>Is the teen able to hear sirens and attend to other important sounds around him while safely driving?</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Right-Left Discrimination: </a:t>
            </a:r>
            <a:r>
              <a:rPr b="0" i="0" lang="en-US" sz="1200" u="none" cap="none" strike="noStrike">
                <a:solidFill>
                  <a:schemeClr val="dk1"/>
                </a:solidFill>
                <a:latin typeface="Calibri"/>
                <a:ea typeface="Calibri"/>
                <a:cs typeface="Calibri"/>
                <a:sym typeface="Calibri"/>
              </a:rPr>
              <a:t>Can the teen determine which direction is right or left and which blinker he/she should use to signal the correct direction?</a:t>
            </a:r>
            <a:endParaRPr/>
          </a:p>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Depth Perception: </a:t>
            </a:r>
            <a:r>
              <a:rPr b="0" i="0" lang="en-US" sz="1200" u="none" cap="none" strike="noStrike">
                <a:solidFill>
                  <a:schemeClr val="dk1"/>
                </a:solidFill>
                <a:latin typeface="Calibri"/>
                <a:ea typeface="Calibri"/>
                <a:cs typeface="Calibri"/>
                <a:sym typeface="Calibri"/>
              </a:rPr>
              <a:t>Can the teen see the stop sign or light and make a safe and controlled stop without going into an intersection?</a:t>
            </a:r>
            <a:endParaRPr b="1"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8" name="Google Shape;26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Reflexes: </a:t>
            </a:r>
            <a:r>
              <a:rPr lang="en-US">
                <a:solidFill>
                  <a:srgbClr val="000000"/>
                </a:solidFill>
              </a:rPr>
              <a:t>How quickly can the teen react to visual cues? Stoplight (red, yellow, or green)? Stop sign or yield? Car pulls out in front of them?</a:t>
            </a:r>
            <a:endParaRPr>
              <a:solidFill>
                <a:srgbClr val="000000"/>
              </a:solidFill>
            </a:endParaRPr>
          </a:p>
          <a:p>
            <a:pPr indent="-317500" lvl="0" marL="457200" marR="0" rtl="0" algn="l">
              <a:spcBef>
                <a:spcPts val="0"/>
              </a:spcBef>
              <a:spcAft>
                <a:spcPts val="0"/>
              </a:spcAft>
              <a:buClr>
                <a:srgbClr val="FF0000"/>
              </a:buClr>
              <a:buSzPts val="1400"/>
              <a:buChar char="-"/>
            </a:pPr>
            <a:r>
              <a:rPr lang="en-US">
                <a:solidFill>
                  <a:srgbClr val="FF0000"/>
                </a:solidFill>
              </a:rPr>
              <a:t>Are all of the reflexes integrated or are there still some persistent reflexes? ATNR? STNR? TLR?</a:t>
            </a:r>
            <a:endParaRPr>
              <a:solidFill>
                <a:srgbClr val="FF0000"/>
              </a:solidFill>
            </a:endParaRPr>
          </a:p>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Range of Motion: </a:t>
            </a:r>
            <a:r>
              <a:rPr b="0" i="0" lang="en-US" sz="1200" u="none" cap="none" strike="noStrike">
                <a:solidFill>
                  <a:srgbClr val="000000"/>
                </a:solidFill>
                <a:latin typeface="Calibri"/>
                <a:ea typeface="Calibri"/>
                <a:cs typeface="Calibri"/>
                <a:sym typeface="Calibri"/>
              </a:rPr>
              <a:t>Can the teen turn his/her head far enough to either side to see car’s coming?</a:t>
            </a:r>
            <a:endParaRPr>
              <a:solidFill>
                <a:srgbClr val="000000"/>
              </a:solidFill>
            </a:endParaRPr>
          </a:p>
          <a:p>
            <a:pPr indent="0" lvl="0" marL="0" marR="0" rtl="0" algn="l">
              <a:spcBef>
                <a:spcPts val="0"/>
              </a:spcBef>
              <a:spcAft>
                <a:spcPts val="0"/>
              </a:spcAft>
              <a:buNone/>
            </a:pPr>
            <a:r>
              <a:rPr b="1" i="0" lang="en-US" sz="1200" u="none" cap="none" strike="noStrike">
                <a:solidFill>
                  <a:srgbClr val="000000"/>
                </a:solidFill>
                <a:latin typeface="Calibri"/>
                <a:ea typeface="Calibri"/>
                <a:cs typeface="Calibri"/>
                <a:sym typeface="Calibri"/>
              </a:rPr>
              <a:t>Postural Control/Alignment: </a:t>
            </a:r>
            <a:r>
              <a:rPr lang="en-US">
                <a:solidFill>
                  <a:srgbClr val="000000"/>
                </a:solidFill>
              </a:rPr>
              <a:t>Can the teen maintain good posture while driving to ensure the mirrors are in the correct position to see critical objects or signs around them and that they are able to have good alignment while turning their head to check L and R for any traffic?</a:t>
            </a:r>
            <a:endParaRPr i="0" sz="12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lang="en-US">
                <a:solidFill>
                  <a:srgbClr val="000000"/>
                </a:solidFill>
              </a:rPr>
              <a:t>Strength/Endurance: </a:t>
            </a:r>
            <a:r>
              <a:rPr lang="en-US">
                <a:solidFill>
                  <a:srgbClr val="FF0000"/>
                </a:solidFill>
              </a:rPr>
              <a:t>How far can the teen drive or be a passenger in a car before fatiguing physically and mentally? </a:t>
            </a:r>
            <a:endParaRPr>
              <a:solidFill>
                <a:srgbClr val="FF0000"/>
              </a:solidFill>
            </a:endParaRPr>
          </a:p>
        </p:txBody>
      </p:sp>
      <p:sp>
        <p:nvSpPr>
          <p:cNvPr id="282" name="Google Shape;28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Must use motor and praxis skills to physically move in a planned, coordinated, sequenced manner to operate a motor vehicle, use transit services, or exert bodily control for walking or bicycling. (AOTA, 2008)</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Can the teen use both hands on the wheel while also using the foot for the brake and gas pedals?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lang="en-US"/>
              <a:t>Can the teen manipulate the turning knob for windshield wipers in chance of rain?</a:t>
            </a:r>
            <a:endParaRPr/>
          </a:p>
          <a:p>
            <a:pPr indent="0" lvl="0" marL="0" marR="0" rtl="0" algn="l">
              <a:spcBef>
                <a:spcPts val="0"/>
              </a:spcBef>
              <a:spcAft>
                <a:spcPts val="0"/>
              </a:spcAft>
              <a:buNone/>
            </a:pPr>
            <a:r>
              <a:rPr lang="en-US"/>
              <a:t>Will the teen be able to make a coordinated gross/fine motor response based on perceived visual demands around them? (visual motor integration)</a:t>
            </a:r>
            <a:endParaRPr/>
          </a:p>
        </p:txBody>
      </p:sp>
      <p:sp>
        <p:nvSpPr>
          <p:cNvPr id="293" name="Google Shape;293;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US"/>
              <a:t>Driving and community mobility require cognitive skills to exercise sufficient attention, judgement, organization, memory, and multitasking while moving through the dynamic unpredictable environment. (AOTA, 2008)</a:t>
            </a:r>
            <a:endParaRPr/>
          </a:p>
          <a:p>
            <a:pPr indent="0" lvl="0" marL="0" rtl="0" algn="l">
              <a:lnSpc>
                <a:spcPct val="115000"/>
              </a:lnSpc>
              <a:spcBef>
                <a:spcPts val="0"/>
              </a:spcBef>
              <a:spcAft>
                <a:spcPts val="0"/>
              </a:spcAft>
              <a:buNone/>
            </a:pPr>
            <a:r>
              <a:rPr lang="en-US"/>
              <a:t>Examples from continuing education course:</a:t>
            </a:r>
            <a:endParaRPr/>
          </a:p>
          <a:p>
            <a:pPr indent="-317500" lvl="0" marL="457200" rtl="0" algn="l">
              <a:lnSpc>
                <a:spcPct val="115000"/>
              </a:lnSpc>
              <a:spcBef>
                <a:spcPts val="0"/>
              </a:spcBef>
              <a:spcAft>
                <a:spcPts val="0"/>
              </a:spcAft>
              <a:buSzPts val="1400"/>
              <a:buChar char="●"/>
            </a:pPr>
            <a:r>
              <a:rPr lang="en-US"/>
              <a:t>Students with ADHD typically have difficulty with using selective attention while driving.</a:t>
            </a:r>
            <a:endParaRPr/>
          </a:p>
          <a:p>
            <a:pPr indent="-317500" lvl="0" marL="457200" rtl="0" algn="l">
              <a:lnSpc>
                <a:spcPct val="115000"/>
              </a:lnSpc>
              <a:spcBef>
                <a:spcPts val="0"/>
              </a:spcBef>
              <a:spcAft>
                <a:spcPts val="0"/>
              </a:spcAft>
              <a:buSzPts val="1400"/>
              <a:buChar char="●"/>
            </a:pPr>
            <a:r>
              <a:rPr lang="en-US"/>
              <a:t>Students with autism may have difficulty with generalizing information to different driving situations.</a:t>
            </a:r>
            <a:endParaRPr/>
          </a:p>
          <a:p>
            <a:pPr indent="0" lvl="0" marL="0" rtl="0" algn="l">
              <a:lnSpc>
                <a:spcPct val="115000"/>
              </a:lnSpc>
              <a:spcBef>
                <a:spcPts val="0"/>
              </a:spcBef>
              <a:spcAft>
                <a:spcPts val="0"/>
              </a:spcAft>
              <a:buClr>
                <a:schemeClr val="dk1"/>
              </a:buClr>
              <a:buSzPts val="1100"/>
              <a:buFont typeface="Arial"/>
              <a:buNone/>
            </a:pPr>
            <a:r>
              <a:rPr lang="en-US"/>
              <a:t>Questions</a:t>
            </a:r>
            <a:endParaRPr/>
          </a:p>
          <a:p>
            <a:pPr indent="-317500" lvl="0" marL="457200" rtl="0" algn="l">
              <a:lnSpc>
                <a:spcPct val="115000"/>
              </a:lnSpc>
              <a:spcBef>
                <a:spcPts val="0"/>
              </a:spcBef>
              <a:spcAft>
                <a:spcPts val="0"/>
              </a:spcAft>
              <a:buSzPts val="1400"/>
              <a:buChar char="●"/>
            </a:pPr>
            <a:r>
              <a:rPr lang="en-US"/>
              <a:t>In teen able to control their level of arousal in different situations?</a:t>
            </a:r>
            <a:endParaRPr/>
          </a:p>
          <a:p>
            <a:pPr indent="-317500" lvl="0" marL="457200" rtl="0" algn="l">
              <a:lnSpc>
                <a:spcPct val="115000"/>
              </a:lnSpc>
              <a:spcBef>
                <a:spcPts val="0"/>
              </a:spcBef>
              <a:spcAft>
                <a:spcPts val="0"/>
              </a:spcAft>
              <a:buSzPts val="1400"/>
              <a:buChar char="●"/>
            </a:pPr>
            <a:r>
              <a:rPr lang="en-US"/>
              <a:t>Does the teen know how to get around the neighborhood he/she is driving through?</a:t>
            </a:r>
            <a:endParaRPr/>
          </a:p>
          <a:p>
            <a:pPr indent="-317500" lvl="0" marL="457200" rtl="0" algn="l">
              <a:lnSpc>
                <a:spcPct val="115000"/>
              </a:lnSpc>
              <a:spcBef>
                <a:spcPts val="0"/>
              </a:spcBef>
              <a:spcAft>
                <a:spcPts val="0"/>
              </a:spcAft>
              <a:buSzPts val="1400"/>
              <a:buChar char="●"/>
            </a:pPr>
            <a:r>
              <a:rPr lang="en-US"/>
              <a:t>Can they pay attention to all signs, cars, pedestrians, and other objects?</a:t>
            </a:r>
            <a:endParaRPr/>
          </a:p>
          <a:p>
            <a:pPr indent="-317500" lvl="0" marL="457200" rtl="0" algn="l">
              <a:lnSpc>
                <a:spcPct val="115000"/>
              </a:lnSpc>
              <a:spcBef>
                <a:spcPts val="0"/>
              </a:spcBef>
              <a:spcAft>
                <a:spcPts val="0"/>
              </a:spcAft>
              <a:buSzPts val="1400"/>
              <a:buChar char="●"/>
            </a:pPr>
            <a:r>
              <a:rPr lang="en-US"/>
              <a:t>Can they remember a sequence of directions given?</a:t>
            </a:r>
            <a:endParaRPr/>
          </a:p>
          <a:p>
            <a:pPr indent="-317500" lvl="0" marL="457200" rtl="0" algn="l">
              <a:lnSpc>
                <a:spcPct val="115000"/>
              </a:lnSpc>
              <a:spcBef>
                <a:spcPts val="0"/>
              </a:spcBef>
              <a:spcAft>
                <a:spcPts val="0"/>
              </a:spcAft>
              <a:buSzPts val="1400"/>
              <a:buChar char="●"/>
            </a:pPr>
            <a:r>
              <a:rPr lang="en-US"/>
              <a:t>Can they problem solve a find a new route if there is traffic or a detour?</a:t>
            </a:r>
            <a:endParaRPr/>
          </a:p>
          <a:p>
            <a:pPr indent="-317500" lvl="0" marL="457200" rtl="0" algn="l">
              <a:lnSpc>
                <a:spcPct val="115000"/>
              </a:lnSpc>
              <a:spcBef>
                <a:spcPts val="0"/>
              </a:spcBef>
              <a:spcAft>
                <a:spcPts val="0"/>
              </a:spcAft>
              <a:buSzPts val="1400"/>
              <a:buChar char="●"/>
            </a:pPr>
            <a:r>
              <a:rPr lang="en-US"/>
              <a:t>Will they be able to generalize driving in different areas and on different roads than the initial area they learned how to drive?</a:t>
            </a:r>
            <a:endParaRPr/>
          </a:p>
          <a:p>
            <a:pPr indent="0" lvl="0" marL="0" rtl="0" algn="l">
              <a:spcBef>
                <a:spcPts val="0"/>
              </a:spcBef>
              <a:spcAft>
                <a:spcPts val="0"/>
              </a:spcAft>
              <a:buNone/>
            </a:pPr>
            <a:r>
              <a:t/>
            </a:r>
            <a:endParaRPr/>
          </a:p>
        </p:txBody>
      </p:sp>
      <p:sp>
        <p:nvSpPr>
          <p:cNvPr id="306" name="Google Shape;30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Communication and social skills are used as individuals exchange information, relate, and physically communicate to move through a community in which other individuals are also mobile. (AOTA, 2008)</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Can the teen interact with a police officer if he/she is pulled over or another driver if they are in an accident? Will the situation overwhelm them?</a:t>
            </a:r>
            <a:endParaRPr/>
          </a:p>
          <a:p>
            <a:pPr indent="0" lvl="0" marL="0" rtl="0" algn="l">
              <a:spcBef>
                <a:spcPts val="0"/>
              </a:spcBef>
              <a:spcAft>
                <a:spcPts val="0"/>
              </a:spcAft>
              <a:buNone/>
            </a:pPr>
            <a:r>
              <a:t/>
            </a:r>
            <a:endParaRPr/>
          </a:p>
        </p:txBody>
      </p:sp>
      <p:sp>
        <p:nvSpPr>
          <p:cNvPr id="319" name="Google Shape;31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Emotional regulation is used while engaging in driving and community mobility to perform appropriately on shared roadways and pathways with other users. (AOTA, 2008)</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Is the teen capable of creating important coping strategies for possible problems that may occur when driving?</a:t>
            </a:r>
            <a:endParaRPr/>
          </a:p>
          <a:p>
            <a:pPr indent="0" lvl="1" marL="45720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ex: traffic, detours, wrecks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4" name="Google Shape;33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00"/>
                </a:solidFill>
              </a:rPr>
              <a:t>These are assessment tools that are relatively common in the pediatric therapy field or which can be done after a little bit of extra training. While these are not driving rehab </a:t>
            </a:r>
            <a:endParaRPr>
              <a:solidFill>
                <a:srgbClr val="000000"/>
              </a:solidFill>
            </a:endParaRPr>
          </a:p>
          <a:p>
            <a:pPr indent="0" lvl="0" marL="0" rtl="0" algn="l">
              <a:spcBef>
                <a:spcPts val="0"/>
              </a:spcBef>
              <a:spcAft>
                <a:spcPts val="0"/>
              </a:spcAft>
              <a:buNone/>
            </a:pPr>
            <a:r>
              <a:rPr lang="en-US">
                <a:solidFill>
                  <a:srgbClr val="000000"/>
                </a:solidFill>
              </a:rPr>
              <a:t>assessments, it’s important to understand that driving rehab assessments are not necessary or really all that appropriate when determining driving readiness.  Furthermore, from an ethics point of view we must all only provide what we have the skills training and competences to do so with. AOTA has a really great ethics course on driving that I’d recommend you consider taking if interested in this field of practice. </a:t>
            </a:r>
            <a:endParaRPr>
              <a:solidFill>
                <a:srgbClr val="000000"/>
              </a:solidFill>
            </a:endParaRPr>
          </a:p>
        </p:txBody>
      </p:sp>
      <p:sp>
        <p:nvSpPr>
          <p:cNvPr id="345" name="Google Shape;34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Driving program previously known as Drive Fit is now called Drive Focus</a:t>
            </a:r>
            <a:endParaRPr/>
          </a:p>
          <a:p>
            <a:pPr indent="0" lvl="0" marL="0" rtl="0" algn="l">
              <a:spcBef>
                <a:spcPts val="0"/>
              </a:spcBef>
              <a:spcAft>
                <a:spcPts val="0"/>
              </a:spcAft>
              <a:buNone/>
            </a:pPr>
            <a:r>
              <a:rPr lang="en-US"/>
              <a:t>Brain HQ has In Gear program with AAA</a:t>
            </a:r>
            <a:endParaRPr/>
          </a:p>
          <a:p>
            <a:pPr indent="0" lvl="0" marL="0" rtl="0" algn="l">
              <a:spcBef>
                <a:spcPts val="0"/>
              </a:spcBef>
              <a:spcAft>
                <a:spcPts val="0"/>
              </a:spcAft>
              <a:buNone/>
            </a:pPr>
            <a:r>
              <a:rPr lang="en-US"/>
              <a:t>IM works on timing, iLs works on sensory motor functions</a:t>
            </a:r>
            <a:endParaRPr/>
          </a:p>
        </p:txBody>
      </p:sp>
      <p:sp>
        <p:nvSpPr>
          <p:cNvPr id="352" name="Google Shape;35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11e040b7f0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e040b7f0_1_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Refer to us! We also have a DRH which you can purchase from us.</a:t>
            </a:r>
            <a:endParaRPr/>
          </a:p>
          <a:p>
            <a:pPr indent="0" lvl="0" marL="0" rtl="0" algn="l">
              <a:lnSpc>
                <a:spcPct val="115000"/>
              </a:lnSpc>
              <a:spcBef>
                <a:spcPts val="0"/>
              </a:spcBef>
              <a:spcAft>
                <a:spcPts val="0"/>
              </a:spcAft>
              <a:buClr>
                <a:schemeClr val="dk1"/>
              </a:buClr>
              <a:buSzPts val="1100"/>
              <a:buFont typeface="Arial"/>
              <a:buNone/>
            </a:pPr>
            <a:r>
              <a:rPr lang="en-US"/>
              <a:t>Who we see verses who St. David’s sees &amp; our credentials</a:t>
            </a:r>
            <a:endParaRPr/>
          </a:p>
          <a:p>
            <a:pPr indent="0" lvl="0" marL="0" rtl="0" algn="l">
              <a:lnSpc>
                <a:spcPct val="115000"/>
              </a:lnSpc>
              <a:spcBef>
                <a:spcPts val="0"/>
              </a:spcBef>
              <a:spcAft>
                <a:spcPts val="0"/>
              </a:spcAft>
              <a:buClr>
                <a:schemeClr val="dk1"/>
              </a:buClr>
              <a:buSzPts val="1100"/>
              <a:buFont typeface="Arial"/>
              <a:buNone/>
            </a:pPr>
            <a:r>
              <a:rPr lang="en-US"/>
              <a:t>If you are looking for driving aides and modifications:</a:t>
            </a:r>
            <a:endParaRPr/>
          </a:p>
          <a:p>
            <a:pPr indent="0" lvl="0" marL="0" rtl="0" algn="l">
              <a:lnSpc>
                <a:spcPct val="115000"/>
              </a:lnSpc>
              <a:spcBef>
                <a:spcPts val="0"/>
              </a:spcBef>
              <a:spcAft>
                <a:spcPts val="0"/>
              </a:spcAft>
              <a:buClr>
                <a:schemeClr val="dk1"/>
              </a:buClr>
              <a:buSzPts val="1100"/>
              <a:buFont typeface="Arial"/>
              <a:buNone/>
            </a:pPr>
            <a:r>
              <a:rPr lang="en-US"/>
              <a:t>Consider “Advanced Mobility Systems of Texas”  (Dallas/Fort Worth, Austin) http://www.advancedmobility.net/</a:t>
            </a:r>
            <a:endParaRPr/>
          </a:p>
          <a:p>
            <a:pPr indent="0" lvl="0" marL="0" rtl="0" algn="l">
              <a:spcBef>
                <a:spcPts val="0"/>
              </a:spcBef>
              <a:spcAft>
                <a:spcPts val="0"/>
              </a:spcAft>
              <a:buNone/>
            </a:pPr>
            <a:r>
              <a:t/>
            </a:r>
            <a:endParaRPr/>
          </a:p>
        </p:txBody>
      </p:sp>
      <p:sp>
        <p:nvSpPr>
          <p:cNvPr id="360" name="Google Shape;360;g11e040b7f0_1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Walking/moving, riding, and driving</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bike, motorcycle/scooter, skateboard, hoverboard</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Taxi/Uber, Bus, Train/Rail</a:t>
            </a:r>
            <a:endParaRPr/>
          </a:p>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Calibri"/>
                <a:ea typeface="Calibri"/>
                <a:cs typeface="Calibri"/>
                <a:sym typeface="Calibri"/>
              </a:rPr>
              <a:t>Wheelchair, Adapted Vehicle, Self-Driving Car!</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03" name="Google Shape;10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171450" lvl="1" marL="628650" marR="0" rtl="0" algn="l">
              <a:spcBef>
                <a:spcPts val="0"/>
              </a:spcBef>
              <a:spcAft>
                <a:spcPts val="0"/>
              </a:spcAft>
              <a:buClr>
                <a:schemeClr val="dk1"/>
              </a:buClr>
              <a:buSzPts val="1200"/>
              <a:buFont typeface="Arial"/>
              <a:buChar char="•"/>
            </a:pPr>
            <a:r>
              <a:rPr lang="en-US"/>
              <a:t>Ask yourself the question: h</a:t>
            </a:r>
            <a:r>
              <a:rPr b="0" i="0" lang="en-US" sz="1200" u="none" cap="none" strike="noStrike">
                <a:solidFill>
                  <a:schemeClr val="dk1"/>
                </a:solidFill>
                <a:latin typeface="Calibri"/>
                <a:ea typeface="Calibri"/>
                <a:cs typeface="Calibri"/>
                <a:sym typeface="Calibri"/>
              </a:rPr>
              <a:t>ow readily available is </a:t>
            </a:r>
            <a:r>
              <a:rPr lang="en-US"/>
              <a:t>my social</a:t>
            </a:r>
            <a:r>
              <a:rPr b="0" i="0" lang="en-US" sz="1200" u="none" cap="none" strike="noStrike">
                <a:solidFill>
                  <a:schemeClr val="dk1"/>
                </a:solidFill>
                <a:latin typeface="Calibri"/>
                <a:ea typeface="Calibri"/>
                <a:cs typeface="Calibri"/>
                <a:sym typeface="Calibri"/>
              </a:rPr>
              <a:t> support network beca</a:t>
            </a:r>
            <a:r>
              <a:rPr lang="en-US"/>
              <a:t>use of the mobility options available to me</a:t>
            </a: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171450" lvl="1" marL="628650" marR="0" rtl="0" algn="l">
              <a:spcBef>
                <a:spcPts val="0"/>
              </a:spcBef>
              <a:spcAft>
                <a:spcPts val="0"/>
              </a:spcAft>
              <a:buClr>
                <a:schemeClr val="dk1"/>
              </a:buClr>
              <a:buSzPts val="1200"/>
              <a:buFont typeface="Arial"/>
              <a:buChar char="•"/>
            </a:pPr>
            <a:r>
              <a:rPr lang="en-US"/>
              <a:t>Then consider how our therapy clients who may not be able to drive or who have limited community mobility skills are going to be independent and social beings. </a:t>
            </a:r>
            <a:endParaRPr/>
          </a:p>
          <a:p>
            <a:pPr indent="-171450" lvl="1" marL="628650" marR="0" rtl="0" algn="l">
              <a:spcBef>
                <a:spcPts val="0"/>
              </a:spcBef>
              <a:spcAft>
                <a:spcPts val="0"/>
              </a:spcAft>
              <a:buClr>
                <a:schemeClr val="dk1"/>
              </a:buClr>
              <a:buSzPts val="1200"/>
              <a:buFont typeface="Arial"/>
              <a:buChar char="•"/>
            </a:pPr>
            <a:r>
              <a:rPr lang="en-US"/>
              <a:t>Community Mobility not only allows us more options for independence, work, hobbies, and health, but is also how we builds helpful connections – which is termed “social capital”  </a:t>
            </a:r>
            <a:endParaRPr/>
          </a:p>
          <a:p>
            <a:pPr indent="-171450" lvl="1" marL="628650" marR="0" rtl="0" algn="l">
              <a:spcBef>
                <a:spcPts val="0"/>
              </a:spcBef>
              <a:spcAft>
                <a:spcPts val="0"/>
              </a:spcAft>
              <a:buClr>
                <a:schemeClr val="dk1"/>
              </a:buClr>
              <a:buSzPts val="1200"/>
              <a:buFont typeface="Arial"/>
              <a:buChar char="•"/>
            </a:pPr>
            <a:r>
              <a:rPr lang="en-US"/>
              <a:t>Social capital is a term that has both economic and cultural origin. It essentially refers to “wealth” or “accessibility of resources” that are often mutually impactful or beneficial</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21" name="Google Shape;12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171450" lvl="1" marL="628650" rtl="0" algn="l">
              <a:spcBef>
                <a:spcPts val="0"/>
              </a:spcBef>
              <a:spcAft>
                <a:spcPts val="0"/>
              </a:spcAft>
              <a:buClr>
                <a:schemeClr val="dk1"/>
              </a:buClr>
              <a:buSzPts val="1200"/>
              <a:buChar char="•"/>
            </a:pPr>
            <a:r>
              <a:rPr lang="en-US"/>
              <a:t>Here we see the connections that social capital can bring</a:t>
            </a:r>
            <a:endParaRPr/>
          </a:p>
          <a:p>
            <a:pPr indent="-171450" lvl="1" marL="628650" rtl="0" algn="l">
              <a:spcBef>
                <a:spcPts val="0"/>
              </a:spcBef>
              <a:spcAft>
                <a:spcPts val="0"/>
              </a:spcAft>
              <a:buClr>
                <a:schemeClr val="dk1"/>
              </a:buClr>
              <a:buSzPts val="1200"/>
              <a:buChar char="•"/>
            </a:pPr>
            <a:r>
              <a:rPr lang="en-US"/>
              <a:t>Essentially, the more mobile we are the more access we have to friends and groups which provide us a sense of belonging and security. </a:t>
            </a:r>
            <a:endParaRPr/>
          </a:p>
          <a:p>
            <a:pPr indent="-171450" lvl="1" marL="628650" rtl="0" algn="l">
              <a:spcBef>
                <a:spcPts val="0"/>
              </a:spcBef>
              <a:spcAft>
                <a:spcPts val="0"/>
              </a:spcAft>
              <a:buClr>
                <a:schemeClr val="dk1"/>
              </a:buClr>
              <a:buSzPts val="1200"/>
              <a:buChar char="•"/>
            </a:pPr>
            <a:r>
              <a:rPr lang="en-US"/>
              <a:t>The more people we meet, the more connections we have and that can bring to us new friendships and opportunities </a:t>
            </a:r>
            <a:endParaRPr/>
          </a:p>
          <a:p>
            <a:pPr indent="-171450" lvl="1" marL="628650" rtl="0" algn="l">
              <a:spcBef>
                <a:spcPts val="0"/>
              </a:spcBef>
              <a:spcAft>
                <a:spcPts val="0"/>
              </a:spcAft>
              <a:buClr>
                <a:schemeClr val="dk1"/>
              </a:buClr>
              <a:buSzPts val="1200"/>
              <a:buChar char="•"/>
            </a:pPr>
            <a:r>
              <a:rPr lang="en-US"/>
              <a:t>Mobility allows us to experience new people, places, and things which can influence and shape us in many ways</a:t>
            </a:r>
            <a:endParaRPr/>
          </a:p>
          <a:p>
            <a:pPr indent="-171450" lvl="1" marL="628650" rtl="0" algn="l">
              <a:spcBef>
                <a:spcPts val="0"/>
              </a:spcBef>
              <a:spcAft>
                <a:spcPts val="0"/>
              </a:spcAft>
              <a:buClr>
                <a:schemeClr val="dk1"/>
              </a:buClr>
              <a:buSzPts val="1200"/>
              <a:buChar char="•"/>
            </a:pPr>
            <a:r>
              <a:rPr lang="en-US"/>
              <a:t>So again, community mobility is important because it builds social capital</a:t>
            </a:r>
            <a:endParaRPr/>
          </a:p>
        </p:txBody>
      </p:sp>
      <p:sp>
        <p:nvSpPr>
          <p:cNvPr id="135" name="Google Shape;1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Arial"/>
              <a:buNone/>
            </a:pPr>
            <a:r>
              <a:rPr lang="en-US"/>
              <a:t>Driving itself is the #1 killer of teens. (Not taking into consideration added risks that our clients will have) </a:t>
            </a:r>
            <a:endParaRPr b="0" i="0" sz="12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43" name="Google Shape;14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u="sng">
                <a:solidFill>
                  <a:schemeClr val="hlink"/>
                </a:solidFill>
                <a:hlinkClick r:id="rId2"/>
              </a:rPr>
              <a:t>Drive It Home</a:t>
            </a:r>
            <a:endParaRPr/>
          </a:p>
        </p:txBody>
      </p:sp>
      <p:sp>
        <p:nvSpPr>
          <p:cNvPr id="151" name="Google Shape;15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https://youtu.be/SAJPyfoEQMc</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8" name="Google Shape;15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2013-2015 </a:t>
            </a:r>
            <a:endParaRPr/>
          </a:p>
          <a:p>
            <a:pPr indent="0" lvl="0" marL="0" marR="0" rtl="0" algn="l">
              <a:spcBef>
                <a:spcPts val="0"/>
              </a:spcBef>
              <a:spcAft>
                <a:spcPts val="0"/>
              </a:spcAft>
              <a:buNone/>
            </a:pPr>
            <a:r>
              <a:rPr lang="en-US"/>
              <a:t>*Told by Adminstrative Specialist  “</a:t>
            </a:r>
            <a:r>
              <a:rPr lang="en-US" sz="1100">
                <a:solidFill>
                  <a:srgbClr val="1F497D"/>
                </a:solidFill>
                <a:highlight>
                  <a:srgbClr val="FFFFFF"/>
                </a:highlight>
              </a:rPr>
              <a:t>collision numbers may not be accurate because sometimes an officer forgets to check the collision box on the citation. The court does not have any information on fatalities.”</a:t>
            </a:r>
            <a:endParaRPr sz="1100">
              <a:solidFill>
                <a:srgbClr val="1F497D"/>
              </a:solidFill>
              <a:highlight>
                <a:srgbClr val="FFFFFF"/>
              </a:highlight>
            </a:endParaRPr>
          </a:p>
          <a:p>
            <a:pPr indent="0" lvl="0" marL="0" marR="0" rtl="0" algn="l">
              <a:spcBef>
                <a:spcPts val="0"/>
              </a:spcBef>
              <a:spcAft>
                <a:spcPts val="0"/>
              </a:spcAft>
              <a:buNone/>
            </a:pPr>
            <a:r>
              <a:t/>
            </a:r>
            <a:endParaRPr sz="1100">
              <a:solidFill>
                <a:srgbClr val="1F497D"/>
              </a:solidFill>
              <a:highlight>
                <a:srgbClr val="FFFFFF"/>
              </a:highlight>
            </a:endParaRPr>
          </a:p>
          <a:p>
            <a:pPr indent="0" lvl="0" marL="0" marR="0" rtl="0" algn="l">
              <a:spcBef>
                <a:spcPts val="0"/>
              </a:spcBef>
              <a:spcAft>
                <a:spcPts val="0"/>
              </a:spcAft>
              <a:buNone/>
            </a:pPr>
            <a:r>
              <a:rPr lang="en-US" sz="1100">
                <a:solidFill>
                  <a:srgbClr val="1F497D"/>
                </a:solidFill>
                <a:highlight>
                  <a:srgbClr val="FFFFFF"/>
                </a:highlight>
              </a:rPr>
              <a:t>Speeding: Sensory Seeking, ADHD, Poor orgaization/time management…. Consider restricted driving rules, technology to track driving routes &amp; speed</a:t>
            </a:r>
            <a:endParaRPr sz="1100">
              <a:solidFill>
                <a:srgbClr val="1F497D"/>
              </a:solidFill>
              <a:highlight>
                <a:srgbClr val="FFFFFF"/>
              </a:highlight>
            </a:endParaRPr>
          </a:p>
          <a:p>
            <a:pPr indent="0" lvl="0" marL="0" marR="0" rtl="0" algn="l">
              <a:spcBef>
                <a:spcPts val="0"/>
              </a:spcBef>
              <a:spcAft>
                <a:spcPts val="0"/>
              </a:spcAft>
              <a:buNone/>
            </a:pPr>
            <a:r>
              <a:rPr lang="en-US" sz="1100">
                <a:solidFill>
                  <a:srgbClr val="1F497D"/>
                </a:solidFill>
                <a:highlight>
                  <a:srgbClr val="FFFFFF"/>
                </a:highlight>
              </a:rPr>
              <a:t>No License: Why? Clubbing? Organizational systems? </a:t>
            </a:r>
            <a:endParaRPr sz="1100">
              <a:solidFill>
                <a:srgbClr val="1F497D"/>
              </a:solidFill>
              <a:highlight>
                <a:srgbClr val="FFFFFF"/>
              </a:highlight>
            </a:endParaRPr>
          </a:p>
          <a:p>
            <a:pPr indent="0" lvl="0" marL="0" marR="0" rtl="0" algn="l">
              <a:spcBef>
                <a:spcPts val="0"/>
              </a:spcBef>
              <a:spcAft>
                <a:spcPts val="0"/>
              </a:spcAft>
              <a:buNone/>
            </a:pPr>
            <a:r>
              <a:rPr lang="en-US" sz="1100">
                <a:solidFill>
                  <a:srgbClr val="1F497D"/>
                </a:solidFill>
                <a:highlight>
                  <a:srgbClr val="FFFFFF"/>
                </a:highlight>
              </a:rPr>
              <a:t>Red Light: Good Role Models! </a:t>
            </a:r>
            <a:endParaRPr sz="1100">
              <a:solidFill>
                <a:srgbClr val="1F497D"/>
              </a:solidFill>
              <a:highlight>
                <a:srgbClr val="FFFFFF"/>
              </a:highlight>
            </a:endParaRPr>
          </a:p>
          <a:p>
            <a:pPr indent="0" lvl="0" marL="0" marR="0" rtl="0" algn="l">
              <a:spcBef>
                <a:spcPts val="0"/>
              </a:spcBef>
              <a:spcAft>
                <a:spcPts val="0"/>
              </a:spcAft>
              <a:buNone/>
            </a:pPr>
            <a:r>
              <a:t/>
            </a:r>
            <a:endParaRPr sz="1100">
              <a:solidFill>
                <a:srgbClr val="1F497D"/>
              </a:solidFill>
              <a:highlight>
                <a:srgbClr val="FFFFFF"/>
              </a:highlight>
            </a:endParaRPr>
          </a:p>
          <a:p>
            <a:pPr indent="0" lvl="0" marL="0" marR="0" rtl="0" algn="l">
              <a:spcBef>
                <a:spcPts val="0"/>
              </a:spcBef>
              <a:spcAft>
                <a:spcPts val="0"/>
              </a:spcAft>
              <a:buNone/>
            </a:pPr>
            <a:r>
              <a:rPr lang="en-US" sz="1100">
                <a:solidFill>
                  <a:srgbClr val="1F497D"/>
                </a:solidFill>
                <a:highlight>
                  <a:srgbClr val="FFFFFF"/>
                </a:highlight>
              </a:rPr>
              <a:t>Everything on list: Emphasize speed/visual or mental focus </a:t>
            </a:r>
            <a:endParaRPr sz="1100">
              <a:solidFill>
                <a:srgbClr val="1F497D"/>
              </a:solidFill>
              <a:highlight>
                <a:srgbClr val="FFFFFF"/>
              </a:highlight>
            </a:endParaRPr>
          </a:p>
          <a:p>
            <a:pPr indent="0" lvl="0" marL="0" marR="0" rtl="0" algn="l">
              <a:spcBef>
                <a:spcPts val="0"/>
              </a:spcBef>
              <a:spcAft>
                <a:spcPts val="0"/>
              </a:spcAft>
              <a:buNone/>
            </a:pPr>
            <a:r>
              <a:t/>
            </a:r>
            <a:endParaRPr sz="1100">
              <a:solidFill>
                <a:srgbClr val="1F497D"/>
              </a:solidFill>
              <a:highlight>
                <a:srgbClr val="FFFFFF"/>
              </a:highlight>
            </a:endParaRPr>
          </a:p>
        </p:txBody>
      </p:sp>
      <p:sp>
        <p:nvSpPr>
          <p:cNvPr id="166" name="Google Shape;1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91425" lIns="91425" spcFirstLastPara="1" rIns="91425" wrap="square" tIns="91425"/>
          <a:lstStyle>
            <a:lvl1pPr indent="0" lvl="0" marL="0" marR="0" rtl="0" algn="ctr">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91425" lIns="91425" spcFirstLastPara="1" rIns="91425" wrap="square" tIns="91425"/>
          <a:lstStyle>
            <a:lvl1pPr indent="0" lvl="0" marL="0" marR="0" rtl="0" algn="ctr">
              <a:lnSpc>
                <a:spcPct val="90000"/>
              </a:lnSpc>
              <a:spcBef>
                <a:spcPts val="10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spcAft>
                <a:spcPts val="0"/>
              </a:spcAft>
              <a:buClr>
                <a:schemeClr val="dk1"/>
              </a:buClr>
              <a:buSzPts val="2000"/>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60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rgbClr val="888888"/>
              </a:buClr>
              <a:buSzPts val="28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20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800"/>
              <a:buFont typeface="Arial"/>
              <a:buNone/>
              <a:defRPr b="0" i="0" sz="1600" u="none" cap="none" strike="noStrike">
                <a:solidFill>
                  <a:srgbClr val="888888"/>
                </a:solidFill>
                <a:latin typeface="Calibri"/>
                <a:ea typeface="Calibri"/>
                <a:cs typeface="Calibri"/>
                <a:sym typeface="Calibri"/>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32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91425" lIns="91425" spcFirstLastPara="1" rIns="91425" wrap="square" tIns="91425"/>
          <a:lstStyle>
            <a:lvl1pPr indent="0" lvl="0" marL="0" marR="0" rtl="0" algn="l">
              <a:lnSpc>
                <a:spcPct val="90000"/>
              </a:lnSpc>
              <a:spcBef>
                <a:spcPts val="100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0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sz="1200">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91425" lIns="91425" spcFirstLastPara="1" rIns="91425" wrap="square" tIns="91425"/>
          <a:lstStyle>
            <a:lvl1pPr indent="0" lvl="0" marL="0" marR="0" rtl="0" algn="l">
              <a:lnSpc>
                <a:spcPct val="9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fars.nhtsa.dot.gov/" TargetMode="External"/><Relationship Id="rId4" Type="http://schemas.openxmlformats.org/officeDocument/2006/relationships/hyperlink" Target="http://www.iihs.org/iihs/topics/fa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36.png"/><Relationship Id="rId7" Type="http://schemas.openxmlformats.org/officeDocument/2006/relationships/image" Target="../media/image22.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0.png"/><Relationship Id="rId8"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jpg"/><Relationship Id="rId4" Type="http://schemas.openxmlformats.org/officeDocument/2006/relationships/image" Target="../media/image27.png"/><Relationship Id="rId5"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jpg"/><Relationship Id="rId4" Type="http://schemas.openxmlformats.org/officeDocument/2006/relationships/image" Target="../media/image33.jpg"/><Relationship Id="rId5" Type="http://schemas.openxmlformats.org/officeDocument/2006/relationships/image" Target="../media/image32.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image" Target="../media/image37.jpg"/><Relationship Id="rId5" Type="http://schemas.openxmlformats.org/officeDocument/2006/relationships/image" Target="../media/image46.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g"/><Relationship Id="rId4" Type="http://schemas.openxmlformats.org/officeDocument/2006/relationships/image" Target="../media/image49.jpg"/><Relationship Id="rId5" Type="http://schemas.openxmlformats.org/officeDocument/2006/relationships/image" Target="../media/image44.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jpg"/><Relationship Id="rId4" Type="http://schemas.openxmlformats.org/officeDocument/2006/relationships/image" Target="../media/image47.jpg"/><Relationship Id="rId5" Type="http://schemas.openxmlformats.org/officeDocument/2006/relationships/image" Target="../media/image50.png"/><Relationship Id="rId6"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3.jpg"/><Relationship Id="rId11" Type="http://schemas.openxmlformats.org/officeDocument/2006/relationships/image" Target="../media/image8.png"/><Relationship Id="rId10" Type="http://schemas.openxmlformats.org/officeDocument/2006/relationships/image" Target="../media/image4.png"/><Relationship Id="rId12" Type="http://schemas.openxmlformats.org/officeDocument/2006/relationships/image" Target="../media/image1.png"/><Relationship Id="rId9" Type="http://schemas.openxmlformats.org/officeDocument/2006/relationships/image" Target="../media/image9.png"/><Relationship Id="rId5" Type="http://schemas.openxmlformats.org/officeDocument/2006/relationships/image" Target="../media/image12.jpg"/><Relationship Id="rId6" Type="http://schemas.openxmlformats.org/officeDocument/2006/relationships/image" Target="../media/image2.jpg"/><Relationship Id="rId7" Type="http://schemas.openxmlformats.org/officeDocument/2006/relationships/image" Target="../media/image5.jp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www.youtube.com/watch?v=SAJPyfoEQMc" TargetMode="Externa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riveithome.org/"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3"/>
          <p:cNvSpPr txBox="1"/>
          <p:nvPr>
            <p:ph idx="1" type="subTitle"/>
          </p:nvPr>
        </p:nvSpPr>
        <p:spPr>
          <a:xfrm>
            <a:off x="1723505" y="4580313"/>
            <a:ext cx="9144000" cy="972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Arial"/>
              <a:buNone/>
            </a:pPr>
            <a:r>
              <a:rPr b="0" i="0" lang="en-US" sz="1600" u="none" cap="none" strike="noStrike">
                <a:solidFill>
                  <a:schemeClr val="dk1"/>
                </a:solidFill>
                <a:latin typeface="Schoolbell"/>
                <a:ea typeface="Schoolbell"/>
                <a:cs typeface="Schoolbell"/>
                <a:sym typeface="Schoolbell"/>
              </a:rPr>
              <a:t>by</a:t>
            </a:r>
            <a:endParaRPr/>
          </a:p>
          <a:p>
            <a:pPr indent="0" lvl="0" marL="0" marR="0" rtl="0" algn="ctr">
              <a:lnSpc>
                <a:spcPct val="90000"/>
              </a:lnSpc>
              <a:spcBef>
                <a:spcPts val="1000"/>
              </a:spcBef>
              <a:spcAft>
                <a:spcPts val="0"/>
              </a:spcAft>
              <a:buClr>
                <a:schemeClr val="dk1"/>
              </a:buClr>
              <a:buFont typeface="Arial"/>
              <a:buNone/>
            </a:pPr>
            <a:r>
              <a:rPr b="0" i="0" lang="en-US" sz="2400" u="none" cap="none" strike="noStrike">
                <a:solidFill>
                  <a:schemeClr val="dk1"/>
                </a:solidFill>
                <a:latin typeface="Schoolbell"/>
                <a:ea typeface="Schoolbell"/>
                <a:cs typeface="Schoolbell"/>
                <a:sym typeface="Schoolbell"/>
              </a:rPr>
              <a:t>Extra Credit! </a:t>
            </a:r>
            <a:r>
              <a:rPr b="0" i="0" lang="en-US" sz="1600" u="none" cap="none" strike="noStrike">
                <a:solidFill>
                  <a:schemeClr val="dk1"/>
                </a:solidFill>
                <a:latin typeface="Schoolbell"/>
                <a:ea typeface="Schoolbell"/>
                <a:cs typeface="Schoolbell"/>
                <a:sym typeface="Schoolbell"/>
              </a:rPr>
              <a:t>LLC</a:t>
            </a:r>
            <a:endParaRPr/>
          </a:p>
        </p:txBody>
      </p:sp>
      <p:pic>
        <p:nvPicPr>
          <p:cNvPr descr="Blue Logo Box.jpg" id="89" name="Google Shape;89;p13"/>
          <p:cNvPicPr preferRelativeResize="0"/>
          <p:nvPr/>
        </p:nvPicPr>
        <p:blipFill rotWithShape="1">
          <a:blip r:embed="rId3">
            <a:alphaModFix/>
          </a:blip>
          <a:srcRect b="0" l="0" r="0" t="0"/>
          <a:stretch/>
        </p:blipFill>
        <p:spPr>
          <a:xfrm>
            <a:off x="5136596" y="2345554"/>
            <a:ext cx="2317800" cy="2166900"/>
          </a:xfrm>
          <a:prstGeom prst="rect">
            <a:avLst/>
          </a:prstGeom>
          <a:noFill/>
          <a:ln>
            <a:noFill/>
          </a:ln>
        </p:spPr>
      </p:pic>
      <p:sp>
        <p:nvSpPr>
          <p:cNvPr id="90" name="Google Shape;90;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2016</a:t>
            </a:r>
            <a:endParaRPr/>
          </a:p>
        </p:txBody>
      </p:sp>
      <p:sp>
        <p:nvSpPr>
          <p:cNvPr id="91" name="Google Shape;91;p13"/>
          <p:cNvSpPr/>
          <p:nvPr/>
        </p:nvSpPr>
        <p:spPr>
          <a:xfrm>
            <a:off x="979497" y="663470"/>
            <a:ext cx="10233000" cy="1754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u="none" cap="none" strike="noStrike">
                <a:solidFill>
                  <a:schemeClr val="accent5"/>
                </a:solidFill>
                <a:latin typeface="Arial Black"/>
                <a:ea typeface="Arial Black"/>
                <a:cs typeface="Arial Black"/>
                <a:sym typeface="Arial Black"/>
              </a:rPr>
              <a:t>Driving Readiness for Teens (DRT) Program Outreach &amp; Therapist Training</a:t>
            </a:r>
            <a:br>
              <a:rPr b="1" i="0" lang="en-US" sz="3600" u="none" cap="none" strike="noStrike">
                <a:solidFill>
                  <a:schemeClr val="accent5"/>
                </a:solidFill>
                <a:latin typeface="Arial Black"/>
                <a:ea typeface="Arial Black"/>
                <a:cs typeface="Arial Black"/>
                <a:sym typeface="Arial Black"/>
              </a:rPr>
            </a:br>
            <a:endParaRPr b="1" i="0" sz="3600" u="none" cap="none" strike="noStrike">
              <a:solidFill>
                <a:schemeClr val="accent5"/>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grpSp>
        <p:nvGrpSpPr>
          <p:cNvPr id="176" name="Google Shape;176;p22"/>
          <p:cNvGrpSpPr/>
          <p:nvPr/>
        </p:nvGrpSpPr>
        <p:grpSpPr>
          <a:xfrm>
            <a:off x="335980" y="6137833"/>
            <a:ext cx="4178300" cy="799651"/>
            <a:chOff x="0" y="0"/>
            <a:chExt cx="4178808" cy="799788"/>
          </a:xfrm>
        </p:grpSpPr>
        <p:pic>
          <p:nvPicPr>
            <p:cNvPr id="177" name="Google Shape;177;p22"/>
            <p:cNvPicPr preferRelativeResize="0"/>
            <p:nvPr/>
          </p:nvPicPr>
          <p:blipFill rotWithShape="1">
            <a:blip r:embed="rId3">
              <a:alphaModFix/>
            </a:blip>
            <a:srcRect b="0" l="0" r="0" t="0"/>
            <a:stretch/>
          </p:blipFill>
          <p:spPr>
            <a:xfrm>
              <a:off x="0" y="0"/>
              <a:ext cx="4178808" cy="691896"/>
            </a:xfrm>
            <a:prstGeom prst="rect">
              <a:avLst/>
            </a:prstGeom>
            <a:noFill/>
            <a:ln>
              <a:noFill/>
            </a:ln>
          </p:spPr>
        </p:pic>
        <p:sp>
          <p:nvSpPr>
            <p:cNvPr id="178" name="Google Shape;178;p22"/>
            <p:cNvSpPr/>
            <p:nvPr/>
          </p:nvSpPr>
          <p:spPr>
            <a:xfrm>
              <a:off x="3636899" y="573786"/>
              <a:ext cx="113068" cy="226002"/>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None/>
              </a:pPr>
              <a:r>
                <a:rPr b="1" i="0" lang="en-US" sz="1200" u="none" cap="none" strike="noStrike">
                  <a:solidFill>
                    <a:srgbClr val="000000"/>
                  </a:solidFill>
                  <a:latin typeface="Arial"/>
                  <a:ea typeface="Arial"/>
                  <a:cs typeface="Arial"/>
                  <a:sym typeface="Arial"/>
                </a:rPr>
                <a:t>  </a:t>
              </a:r>
              <a:endParaRPr b="1" i="0" sz="1100" u="none" cap="none" strike="noStrike">
                <a:solidFill>
                  <a:srgbClr val="000000"/>
                </a:solidFill>
                <a:latin typeface="Arial"/>
                <a:ea typeface="Arial"/>
                <a:cs typeface="Arial"/>
                <a:sym typeface="Arial"/>
              </a:endParaRPr>
            </a:p>
          </p:txBody>
        </p:sp>
      </p:grpSp>
      <p:sp>
        <p:nvSpPr>
          <p:cNvPr id="179" name="Google Shape;179;p22"/>
          <p:cNvSpPr txBox="1"/>
          <p:nvPr>
            <p:ph type="title"/>
          </p:nvPr>
        </p:nvSpPr>
        <p:spPr>
          <a:xfrm>
            <a:off x="553387" y="75051"/>
            <a:ext cx="10515600" cy="13255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0" i="0" lang="en-US" sz="2400" u="none" cap="none" strike="noStrike">
                <a:solidFill>
                  <a:srgbClr val="000000"/>
                </a:solidFill>
                <a:latin typeface="Arial"/>
                <a:ea typeface="Arial"/>
                <a:cs typeface="Arial"/>
                <a:sym typeface="Arial"/>
              </a:rPr>
              <a:t>Region 13 Reportable Motor Vehicle Traffic Crashes</a:t>
            </a:r>
            <a:br>
              <a:rPr b="0" i="0" lang="en-US" sz="2400" u="none" cap="none" strike="noStrike">
                <a:solidFill>
                  <a:schemeClr val="dk1"/>
                </a:solidFill>
                <a:latin typeface="Arial"/>
                <a:ea typeface="Arial"/>
                <a:cs typeface="Arial"/>
                <a:sym typeface="Arial"/>
              </a:rPr>
            </a:br>
            <a:r>
              <a:rPr b="0" i="0" lang="en-US" sz="2400" u="none" cap="none" strike="noStrike">
                <a:solidFill>
                  <a:srgbClr val="000000"/>
                </a:solidFill>
                <a:latin typeface="Arial"/>
                <a:ea typeface="Arial"/>
                <a:cs typeface="Arial"/>
                <a:sym typeface="Arial"/>
              </a:rPr>
              <a:t>Involving Drivers Ages 15-19</a:t>
            </a:r>
            <a:endParaRPr b="0" i="0" sz="4000" u="none" cap="none" strike="noStrike">
              <a:solidFill>
                <a:schemeClr val="dk1"/>
              </a:solidFill>
              <a:latin typeface="Arial"/>
              <a:ea typeface="Arial"/>
              <a:cs typeface="Arial"/>
              <a:sym typeface="Arial"/>
            </a:endParaRPr>
          </a:p>
        </p:txBody>
      </p:sp>
      <p:sp>
        <p:nvSpPr>
          <p:cNvPr id="180" name="Google Shape;18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graphicFrame>
        <p:nvGraphicFramePr>
          <p:cNvPr id="181" name="Google Shape;181;p22"/>
          <p:cNvGraphicFramePr/>
          <p:nvPr/>
        </p:nvGraphicFramePr>
        <p:xfrm>
          <a:off x="2170376" y="913541"/>
          <a:ext cx="3000000" cy="3000000"/>
        </p:xfrm>
        <a:graphic>
          <a:graphicData uri="http://schemas.openxmlformats.org/drawingml/2006/table">
            <a:tbl>
              <a:tblPr bandRow="1" firstCol="1" firstRow="1">
                <a:noFill/>
                <a:tableStyleId>{7944174F-CBB7-458F-A9D1-477A94D6191A}</a:tableStyleId>
              </a:tblPr>
              <a:tblGrid>
                <a:gridCol w="1526025"/>
                <a:gridCol w="1185450"/>
                <a:gridCol w="1185450"/>
                <a:gridCol w="1185450"/>
                <a:gridCol w="1185450"/>
                <a:gridCol w="1185450"/>
              </a:tblGrid>
              <a:tr h="303450">
                <a:tc>
                  <a:txBody>
                    <a:bodyPr>
                      <a:noAutofit/>
                    </a:bodyPr>
                    <a:lstStyle/>
                    <a:p>
                      <a:pPr indent="0" lvl="0" marL="0" marR="0" rtl="0" algn="l">
                        <a:lnSpc>
                          <a:spcPct val="107000"/>
                        </a:lnSpc>
                        <a:spcBef>
                          <a:spcPts val="0"/>
                        </a:spcBef>
                        <a:spcAft>
                          <a:spcPts val="0"/>
                        </a:spcAft>
                        <a:buNone/>
                      </a:pPr>
                      <a:r>
                        <a:rPr lang="en-US" sz="1500"/>
                        <a:t>County</a:t>
                      </a:r>
                      <a:endParaRPr b="1" sz="1500">
                        <a:solidFill>
                          <a:srgbClr val="000000"/>
                        </a:solidFill>
                        <a:latin typeface="Arial"/>
                        <a:ea typeface="Arial"/>
                        <a:cs typeface="Arial"/>
                        <a:sym typeface="Arial"/>
                      </a:endParaRPr>
                    </a:p>
                  </a:txBody>
                  <a:tcPr marT="46675" marB="0" marR="33100" marL="30550"/>
                </a:tc>
                <a:tc>
                  <a:txBody>
                    <a:bodyPr>
                      <a:noAutofit/>
                    </a:bodyPr>
                    <a:lstStyle/>
                    <a:p>
                      <a:pPr indent="-4445" lvl="0" marL="4445" marR="0" rtl="0" algn="ctr">
                        <a:lnSpc>
                          <a:spcPct val="107000"/>
                        </a:lnSpc>
                        <a:spcBef>
                          <a:spcPts val="0"/>
                        </a:spcBef>
                        <a:spcAft>
                          <a:spcPts val="0"/>
                        </a:spcAft>
                        <a:buNone/>
                      </a:pPr>
                      <a:r>
                        <a:rPr lang="en-US" sz="1500"/>
                        <a:t>2010</a:t>
                      </a:r>
                      <a:endParaRPr b="1" sz="1500">
                        <a:solidFill>
                          <a:srgbClr val="000000"/>
                        </a:solidFill>
                        <a:latin typeface="Arial"/>
                        <a:ea typeface="Arial"/>
                        <a:cs typeface="Arial"/>
                        <a:sym typeface="Arial"/>
                      </a:endParaRPr>
                    </a:p>
                  </a:txBody>
                  <a:tcPr marT="46675" marB="0" marR="33100" marL="30550"/>
                </a:tc>
                <a:tc>
                  <a:txBody>
                    <a:bodyPr>
                      <a:noAutofit/>
                    </a:bodyPr>
                    <a:lstStyle/>
                    <a:p>
                      <a:pPr indent="-4445" lvl="0" marL="4445" marR="0" rtl="0" algn="ctr">
                        <a:lnSpc>
                          <a:spcPct val="107000"/>
                        </a:lnSpc>
                        <a:spcBef>
                          <a:spcPts val="0"/>
                        </a:spcBef>
                        <a:spcAft>
                          <a:spcPts val="0"/>
                        </a:spcAft>
                        <a:buNone/>
                      </a:pPr>
                      <a:r>
                        <a:rPr lang="en-US" sz="1500"/>
                        <a:t>2011</a:t>
                      </a:r>
                      <a:endParaRPr b="1" sz="1500">
                        <a:solidFill>
                          <a:srgbClr val="000000"/>
                        </a:solidFill>
                        <a:latin typeface="Arial"/>
                        <a:ea typeface="Arial"/>
                        <a:cs typeface="Arial"/>
                        <a:sym typeface="Arial"/>
                      </a:endParaRPr>
                    </a:p>
                  </a:txBody>
                  <a:tcPr marT="46675" marB="0" marR="33100" marL="30550"/>
                </a:tc>
                <a:tc>
                  <a:txBody>
                    <a:bodyPr>
                      <a:noAutofit/>
                    </a:bodyPr>
                    <a:lstStyle/>
                    <a:p>
                      <a:pPr indent="-5080" lvl="0" marL="5080" marR="0" rtl="0" algn="ctr">
                        <a:lnSpc>
                          <a:spcPct val="107000"/>
                        </a:lnSpc>
                        <a:spcBef>
                          <a:spcPts val="0"/>
                        </a:spcBef>
                        <a:spcAft>
                          <a:spcPts val="0"/>
                        </a:spcAft>
                        <a:buNone/>
                      </a:pPr>
                      <a:r>
                        <a:rPr lang="en-US" sz="1500"/>
                        <a:t>2012</a:t>
                      </a:r>
                      <a:endParaRPr b="1" sz="1500">
                        <a:solidFill>
                          <a:srgbClr val="000000"/>
                        </a:solidFill>
                        <a:latin typeface="Arial"/>
                        <a:ea typeface="Arial"/>
                        <a:cs typeface="Arial"/>
                        <a:sym typeface="Arial"/>
                      </a:endParaRPr>
                    </a:p>
                  </a:txBody>
                  <a:tcPr marT="46675" marB="0" marR="33100" marL="30550"/>
                </a:tc>
                <a:tc>
                  <a:txBody>
                    <a:bodyPr>
                      <a:noAutofit/>
                    </a:bodyPr>
                    <a:lstStyle/>
                    <a:p>
                      <a:pPr indent="-4445" lvl="0" marL="4445" marR="0" rtl="0" algn="ctr">
                        <a:lnSpc>
                          <a:spcPct val="107000"/>
                        </a:lnSpc>
                        <a:spcBef>
                          <a:spcPts val="0"/>
                        </a:spcBef>
                        <a:spcAft>
                          <a:spcPts val="0"/>
                        </a:spcAft>
                        <a:buNone/>
                      </a:pPr>
                      <a:r>
                        <a:rPr lang="en-US" sz="1500"/>
                        <a:t>2013</a:t>
                      </a:r>
                      <a:endParaRPr b="1" sz="1500">
                        <a:solidFill>
                          <a:srgbClr val="000000"/>
                        </a:solidFill>
                        <a:latin typeface="Arial"/>
                        <a:ea typeface="Arial"/>
                        <a:cs typeface="Arial"/>
                        <a:sym typeface="Arial"/>
                      </a:endParaRPr>
                    </a:p>
                  </a:txBody>
                  <a:tcPr marT="46675" marB="0" marR="33100" marL="30550"/>
                </a:tc>
                <a:tc>
                  <a:txBody>
                    <a:bodyPr>
                      <a:noAutofit/>
                    </a:bodyPr>
                    <a:lstStyle/>
                    <a:p>
                      <a:pPr indent="-4445" lvl="0" marL="4445" marR="0" rtl="0" algn="ctr">
                        <a:lnSpc>
                          <a:spcPct val="107000"/>
                        </a:lnSpc>
                        <a:spcBef>
                          <a:spcPts val="0"/>
                        </a:spcBef>
                        <a:spcAft>
                          <a:spcPts val="0"/>
                        </a:spcAft>
                        <a:buNone/>
                      </a:pPr>
                      <a:r>
                        <a:rPr lang="en-US" sz="1500"/>
                        <a:t>2014</a:t>
                      </a:r>
                      <a:endParaRPr b="1" sz="1500">
                        <a:solidFill>
                          <a:srgbClr val="000000"/>
                        </a:solidFill>
                        <a:latin typeface="Arial"/>
                        <a:ea typeface="Arial"/>
                        <a:cs typeface="Arial"/>
                        <a:sym typeface="Arial"/>
                      </a:endParaRPr>
                    </a:p>
                  </a:txBody>
                  <a:tcPr marT="46675" marB="0" marR="33100" marL="30550"/>
                </a:tc>
              </a:tr>
              <a:tr h="303450">
                <a:tc>
                  <a:txBody>
                    <a:bodyPr>
                      <a:noAutofit/>
                    </a:bodyPr>
                    <a:lstStyle/>
                    <a:p>
                      <a:pPr indent="0" lvl="0" marL="0" marR="0" rtl="0" algn="l">
                        <a:lnSpc>
                          <a:spcPct val="107000"/>
                        </a:lnSpc>
                        <a:spcBef>
                          <a:spcPts val="0"/>
                        </a:spcBef>
                        <a:spcAft>
                          <a:spcPts val="0"/>
                        </a:spcAft>
                        <a:buNone/>
                      </a:pPr>
                      <a:r>
                        <a:rPr lang="en-US" sz="1500"/>
                        <a:t>Bastrop</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183</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171</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181</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165</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238</a:t>
                      </a:r>
                      <a:endParaRPr b="1" sz="1500">
                        <a:solidFill>
                          <a:srgbClr val="000000"/>
                        </a:solidFill>
                        <a:latin typeface="Arial"/>
                        <a:ea typeface="Arial"/>
                        <a:cs typeface="Arial"/>
                        <a:sym typeface="Arial"/>
                      </a:endParaRPr>
                    </a:p>
                  </a:txBody>
                  <a:tcPr marT="46675" marB="0" marR="33100" marL="30550"/>
                </a:tc>
              </a:tr>
              <a:tr h="303450">
                <a:tc>
                  <a:txBody>
                    <a:bodyPr>
                      <a:noAutofit/>
                    </a:bodyPr>
                    <a:lstStyle/>
                    <a:p>
                      <a:pPr indent="0" lvl="0" marL="0" marR="0" rtl="0" algn="l">
                        <a:lnSpc>
                          <a:spcPct val="107000"/>
                        </a:lnSpc>
                        <a:spcBef>
                          <a:spcPts val="0"/>
                        </a:spcBef>
                        <a:spcAft>
                          <a:spcPts val="0"/>
                        </a:spcAft>
                        <a:buNone/>
                      </a:pPr>
                      <a:r>
                        <a:rPr lang="en-US" sz="1500"/>
                        <a:t>Bell</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996</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763</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930</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834</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813</a:t>
                      </a:r>
                      <a:endParaRPr b="1" sz="1500">
                        <a:solidFill>
                          <a:srgbClr val="000000"/>
                        </a:solidFill>
                        <a:latin typeface="Arial"/>
                        <a:ea typeface="Arial"/>
                        <a:cs typeface="Arial"/>
                        <a:sym typeface="Arial"/>
                      </a:endParaRPr>
                    </a:p>
                  </a:txBody>
                  <a:tcPr marT="46675" marB="0" marR="33100" marL="30550"/>
                </a:tc>
              </a:tr>
              <a:tr h="303450">
                <a:tc>
                  <a:txBody>
                    <a:bodyPr>
                      <a:noAutofit/>
                    </a:bodyPr>
                    <a:lstStyle/>
                    <a:p>
                      <a:pPr indent="0" lvl="0" marL="0" marR="0" rtl="0" algn="l">
                        <a:lnSpc>
                          <a:spcPct val="107000"/>
                        </a:lnSpc>
                        <a:spcBef>
                          <a:spcPts val="0"/>
                        </a:spcBef>
                        <a:spcAft>
                          <a:spcPts val="0"/>
                        </a:spcAft>
                        <a:buNone/>
                      </a:pPr>
                      <a:r>
                        <a:rPr lang="en-US" sz="1500"/>
                        <a:t>Blanco</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18</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15</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16</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20</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20</a:t>
                      </a:r>
                      <a:endParaRPr b="1" sz="1500">
                        <a:solidFill>
                          <a:srgbClr val="000000"/>
                        </a:solidFill>
                        <a:latin typeface="Arial"/>
                        <a:ea typeface="Arial"/>
                        <a:cs typeface="Arial"/>
                        <a:sym typeface="Arial"/>
                      </a:endParaRPr>
                    </a:p>
                  </a:txBody>
                  <a:tcPr marT="46675" marB="0" marR="33100" marL="30550"/>
                </a:tc>
              </a:tr>
              <a:tr h="303450">
                <a:tc>
                  <a:txBody>
                    <a:bodyPr>
                      <a:noAutofit/>
                    </a:bodyPr>
                    <a:lstStyle/>
                    <a:p>
                      <a:pPr indent="0" lvl="0" marL="0" marR="0" rtl="0" algn="l">
                        <a:lnSpc>
                          <a:spcPct val="107000"/>
                        </a:lnSpc>
                        <a:spcBef>
                          <a:spcPts val="0"/>
                        </a:spcBef>
                        <a:spcAft>
                          <a:spcPts val="0"/>
                        </a:spcAft>
                        <a:buNone/>
                      </a:pPr>
                      <a:r>
                        <a:rPr lang="en-US" sz="1500"/>
                        <a:t>Burnet</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134</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103</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107</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129</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120</a:t>
                      </a:r>
                      <a:endParaRPr b="1" sz="1500">
                        <a:solidFill>
                          <a:srgbClr val="000000"/>
                        </a:solidFill>
                        <a:latin typeface="Arial"/>
                        <a:ea typeface="Arial"/>
                        <a:cs typeface="Arial"/>
                        <a:sym typeface="Arial"/>
                      </a:endParaRPr>
                    </a:p>
                  </a:txBody>
                  <a:tcPr marT="46675" marB="0" marR="33100" marL="30550"/>
                </a:tc>
              </a:tr>
              <a:tr h="303450">
                <a:tc>
                  <a:txBody>
                    <a:bodyPr>
                      <a:noAutofit/>
                    </a:bodyPr>
                    <a:lstStyle/>
                    <a:p>
                      <a:pPr indent="0" lvl="0" marL="0" marR="0" rtl="0" algn="l">
                        <a:lnSpc>
                          <a:spcPct val="107000"/>
                        </a:lnSpc>
                        <a:spcBef>
                          <a:spcPts val="0"/>
                        </a:spcBef>
                        <a:spcAft>
                          <a:spcPts val="0"/>
                        </a:spcAft>
                        <a:buNone/>
                      </a:pPr>
                      <a:r>
                        <a:rPr lang="en-US" sz="1500"/>
                        <a:t>Caldwell</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67</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79</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84</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103</a:t>
                      </a:r>
                      <a:endParaRPr b="1" sz="1500">
                        <a:solidFill>
                          <a:srgbClr val="000000"/>
                        </a:solidFill>
                        <a:latin typeface="Arial"/>
                        <a:ea typeface="Arial"/>
                        <a:cs typeface="Arial"/>
                        <a:sym typeface="Arial"/>
                      </a:endParaRPr>
                    </a:p>
                  </a:txBody>
                  <a:tcPr marT="46675" marB="0" marR="33100" marL="30550"/>
                </a:tc>
                <a:tc>
                  <a:txBody>
                    <a:bodyPr>
                      <a:noAutofit/>
                    </a:bodyPr>
                    <a:lstStyle/>
                    <a:p>
                      <a:pPr indent="0" lvl="0" marL="0" marR="0" rtl="0" algn="r">
                        <a:lnSpc>
                          <a:spcPct val="107000"/>
                        </a:lnSpc>
                        <a:spcBef>
                          <a:spcPts val="0"/>
                        </a:spcBef>
                        <a:spcAft>
                          <a:spcPts val="0"/>
                        </a:spcAft>
                        <a:buNone/>
                      </a:pPr>
                      <a:r>
                        <a:rPr lang="en-US" sz="1500"/>
                        <a:t>86</a:t>
                      </a:r>
                      <a:endParaRPr b="1" sz="1500">
                        <a:solidFill>
                          <a:srgbClr val="000000"/>
                        </a:solidFill>
                        <a:latin typeface="Arial"/>
                        <a:ea typeface="Arial"/>
                        <a:cs typeface="Arial"/>
                        <a:sym typeface="Arial"/>
                      </a:endParaRPr>
                    </a:p>
                  </a:txBody>
                  <a:tcPr marT="46675" marB="0" marR="33100" marL="30550"/>
                </a:tc>
              </a:tr>
              <a:tr h="301700">
                <a:tc>
                  <a:txBody>
                    <a:bodyPr>
                      <a:noAutofit/>
                    </a:bodyPr>
                    <a:lstStyle/>
                    <a:p>
                      <a:pPr indent="0" lvl="0" marL="0" marR="0" rtl="0" algn="l">
                        <a:lnSpc>
                          <a:spcPct val="107000"/>
                        </a:lnSpc>
                        <a:spcBef>
                          <a:spcPts val="0"/>
                        </a:spcBef>
                        <a:spcAft>
                          <a:spcPts val="0"/>
                        </a:spcAft>
                        <a:buNone/>
                      </a:pPr>
                      <a:r>
                        <a:rPr lang="en-US" sz="1500"/>
                        <a:t>Comal</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451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437</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411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380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386</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Fayette</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69</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72</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76</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85</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65</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Gillespie</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77</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66</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64</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67</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Gonzales</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44</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49</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59</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Guadalupe</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424</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389</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354</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364</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390</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Hays</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500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440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488</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478</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540</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Kendall</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135</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151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157</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125</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152</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Lee</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59</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71</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46</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64</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Llano</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43</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32</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29</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43</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42</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Milam</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80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70</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57</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65</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0" rtl="0" algn="r">
                        <a:lnSpc>
                          <a:spcPct val="107000"/>
                        </a:lnSpc>
                        <a:spcBef>
                          <a:spcPts val="0"/>
                        </a:spcBef>
                        <a:spcAft>
                          <a:spcPts val="0"/>
                        </a:spcAft>
                        <a:buNone/>
                      </a:pPr>
                      <a:r>
                        <a:rPr lang="en-US" sz="1500"/>
                        <a:t>85</a:t>
                      </a:r>
                      <a:endParaRPr b="1" sz="1500">
                        <a:solidFill>
                          <a:srgbClr val="000000"/>
                        </a:solidFill>
                        <a:latin typeface="Arial"/>
                        <a:ea typeface="Arial"/>
                        <a:cs typeface="Arial"/>
                        <a:sym typeface="Arial"/>
                      </a:endParaRPr>
                    </a:p>
                  </a:txBody>
                  <a:tcPr marT="44975" marB="0" marR="33100" marL="30550"/>
                </a:tc>
              </a:tr>
              <a:tr h="301700">
                <a:tc>
                  <a:txBody>
                    <a:bodyPr>
                      <a:noAutofit/>
                    </a:bodyPr>
                    <a:lstStyle/>
                    <a:p>
                      <a:pPr indent="0" lvl="0" marL="0" marR="0" rtl="0" algn="l">
                        <a:lnSpc>
                          <a:spcPct val="107000"/>
                        </a:lnSpc>
                        <a:spcBef>
                          <a:spcPts val="0"/>
                        </a:spcBef>
                        <a:spcAft>
                          <a:spcPts val="0"/>
                        </a:spcAft>
                        <a:buNone/>
                      </a:pPr>
                      <a:r>
                        <a:rPr lang="en-US" sz="1500"/>
                        <a:t>Travis</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635" rtl="0" algn="r">
                        <a:lnSpc>
                          <a:spcPct val="107000"/>
                        </a:lnSpc>
                        <a:spcBef>
                          <a:spcPts val="0"/>
                        </a:spcBef>
                        <a:spcAft>
                          <a:spcPts val="0"/>
                        </a:spcAft>
                        <a:buNone/>
                      </a:pPr>
                      <a:r>
                        <a:rPr lang="en-US" sz="1500"/>
                        <a:t>2,068</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635" rtl="0" algn="r">
                        <a:lnSpc>
                          <a:spcPct val="107000"/>
                        </a:lnSpc>
                        <a:spcBef>
                          <a:spcPts val="0"/>
                        </a:spcBef>
                        <a:spcAft>
                          <a:spcPts val="0"/>
                        </a:spcAft>
                        <a:buNone/>
                      </a:pPr>
                      <a:r>
                        <a:rPr lang="en-US" sz="1500"/>
                        <a:t>1,952</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635" rtl="0" algn="r">
                        <a:lnSpc>
                          <a:spcPct val="107000"/>
                        </a:lnSpc>
                        <a:spcBef>
                          <a:spcPts val="0"/>
                        </a:spcBef>
                        <a:spcAft>
                          <a:spcPts val="0"/>
                        </a:spcAft>
                        <a:buNone/>
                      </a:pPr>
                      <a:r>
                        <a:rPr lang="en-US" sz="1500"/>
                        <a:t>2,025</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635" rtl="0" algn="r">
                        <a:lnSpc>
                          <a:spcPct val="107000"/>
                        </a:lnSpc>
                        <a:spcBef>
                          <a:spcPts val="0"/>
                        </a:spcBef>
                        <a:spcAft>
                          <a:spcPts val="0"/>
                        </a:spcAft>
                        <a:buNone/>
                      </a:pPr>
                      <a:r>
                        <a:rPr lang="en-US" sz="1500"/>
                        <a:t>2,006</a:t>
                      </a:r>
                      <a:endParaRPr b="1" sz="1500">
                        <a:solidFill>
                          <a:srgbClr val="000000"/>
                        </a:solidFill>
                        <a:latin typeface="Arial"/>
                        <a:ea typeface="Arial"/>
                        <a:cs typeface="Arial"/>
                        <a:sym typeface="Arial"/>
                      </a:endParaRPr>
                    </a:p>
                  </a:txBody>
                  <a:tcPr marT="44975" marB="0" marR="33100" marL="30550"/>
                </a:tc>
                <a:tc>
                  <a:txBody>
                    <a:bodyPr>
                      <a:noAutofit/>
                    </a:bodyPr>
                    <a:lstStyle/>
                    <a:p>
                      <a:pPr indent="0" lvl="0" marL="0" marR="635" rtl="0" algn="r">
                        <a:lnSpc>
                          <a:spcPct val="107000"/>
                        </a:lnSpc>
                        <a:spcBef>
                          <a:spcPts val="0"/>
                        </a:spcBef>
                        <a:spcAft>
                          <a:spcPts val="0"/>
                        </a:spcAft>
                        <a:buNone/>
                      </a:pPr>
                      <a:r>
                        <a:rPr lang="en-US" sz="1500"/>
                        <a:t>2,073</a:t>
                      </a:r>
                      <a:endParaRPr b="1" sz="1500">
                        <a:solidFill>
                          <a:srgbClr val="000000"/>
                        </a:solidFill>
                        <a:latin typeface="Arial"/>
                        <a:ea typeface="Arial"/>
                        <a:cs typeface="Arial"/>
                        <a:sym typeface="Arial"/>
                      </a:endParaRPr>
                    </a:p>
                  </a:txBody>
                  <a:tcPr marT="44975" marB="0" marR="33100" marL="30550"/>
                </a:tc>
              </a:tr>
              <a:tr h="303450">
                <a:tc>
                  <a:txBody>
                    <a:bodyPr>
                      <a:noAutofit/>
                    </a:bodyPr>
                    <a:lstStyle/>
                    <a:p>
                      <a:pPr indent="0" lvl="0" marL="0" marR="0" rtl="0" algn="l">
                        <a:lnSpc>
                          <a:spcPct val="107000"/>
                        </a:lnSpc>
                        <a:spcBef>
                          <a:spcPts val="0"/>
                        </a:spcBef>
                        <a:spcAft>
                          <a:spcPts val="0"/>
                        </a:spcAft>
                        <a:buNone/>
                      </a:pPr>
                      <a:r>
                        <a:rPr lang="en-US" sz="1500"/>
                        <a:t>Williamson</a:t>
                      </a:r>
                      <a:endParaRPr b="1" sz="1500">
                        <a:solidFill>
                          <a:srgbClr val="000000"/>
                        </a:solidFill>
                        <a:latin typeface="Arial"/>
                        <a:ea typeface="Arial"/>
                        <a:cs typeface="Arial"/>
                        <a:sym typeface="Arial"/>
                      </a:endParaRPr>
                    </a:p>
                  </a:txBody>
                  <a:tcPr marT="46675" marB="0" marR="33100" marL="32250"/>
                </a:tc>
                <a:tc>
                  <a:txBody>
                    <a:bodyPr>
                      <a:noAutofit/>
                    </a:bodyPr>
                    <a:lstStyle/>
                    <a:p>
                      <a:pPr indent="0" lvl="0" marL="0" marR="0" rtl="0" algn="r">
                        <a:lnSpc>
                          <a:spcPct val="107000"/>
                        </a:lnSpc>
                        <a:spcBef>
                          <a:spcPts val="0"/>
                        </a:spcBef>
                        <a:spcAft>
                          <a:spcPts val="0"/>
                        </a:spcAft>
                        <a:buNone/>
                      </a:pPr>
                      <a:r>
                        <a:rPr lang="en-US" sz="1500"/>
                        <a:t>737</a:t>
                      </a:r>
                      <a:endParaRPr b="1" sz="1500">
                        <a:solidFill>
                          <a:srgbClr val="000000"/>
                        </a:solidFill>
                        <a:latin typeface="Arial"/>
                        <a:ea typeface="Arial"/>
                        <a:cs typeface="Arial"/>
                        <a:sym typeface="Arial"/>
                      </a:endParaRPr>
                    </a:p>
                  </a:txBody>
                  <a:tcPr marT="46675" marB="0" marR="33100" marL="32250"/>
                </a:tc>
                <a:tc>
                  <a:txBody>
                    <a:bodyPr>
                      <a:noAutofit/>
                    </a:bodyPr>
                    <a:lstStyle/>
                    <a:p>
                      <a:pPr indent="0" lvl="0" marL="0" marR="0" rtl="0" algn="r">
                        <a:lnSpc>
                          <a:spcPct val="107000"/>
                        </a:lnSpc>
                        <a:spcBef>
                          <a:spcPts val="0"/>
                        </a:spcBef>
                        <a:spcAft>
                          <a:spcPts val="0"/>
                        </a:spcAft>
                        <a:buNone/>
                      </a:pPr>
                      <a:r>
                        <a:rPr lang="en-US" sz="1500"/>
                        <a:t>577</a:t>
                      </a:r>
                      <a:endParaRPr b="1" sz="1500">
                        <a:solidFill>
                          <a:srgbClr val="000000"/>
                        </a:solidFill>
                        <a:latin typeface="Arial"/>
                        <a:ea typeface="Arial"/>
                        <a:cs typeface="Arial"/>
                        <a:sym typeface="Arial"/>
                      </a:endParaRPr>
                    </a:p>
                  </a:txBody>
                  <a:tcPr marT="46675" marB="0" marR="33100" marL="32250"/>
                </a:tc>
                <a:tc>
                  <a:txBody>
                    <a:bodyPr>
                      <a:noAutofit/>
                    </a:bodyPr>
                    <a:lstStyle/>
                    <a:p>
                      <a:pPr indent="0" lvl="0" marL="0" marR="0" rtl="0" algn="r">
                        <a:lnSpc>
                          <a:spcPct val="107000"/>
                        </a:lnSpc>
                        <a:spcBef>
                          <a:spcPts val="0"/>
                        </a:spcBef>
                        <a:spcAft>
                          <a:spcPts val="0"/>
                        </a:spcAft>
                        <a:buNone/>
                      </a:pPr>
                      <a:r>
                        <a:rPr lang="en-US" sz="1500"/>
                        <a:t>681</a:t>
                      </a:r>
                      <a:endParaRPr b="1" sz="1500">
                        <a:solidFill>
                          <a:srgbClr val="000000"/>
                        </a:solidFill>
                        <a:latin typeface="Arial"/>
                        <a:ea typeface="Arial"/>
                        <a:cs typeface="Arial"/>
                        <a:sym typeface="Arial"/>
                      </a:endParaRPr>
                    </a:p>
                  </a:txBody>
                  <a:tcPr marT="46675" marB="0" marR="33100" marL="32250"/>
                </a:tc>
                <a:tc>
                  <a:txBody>
                    <a:bodyPr>
                      <a:noAutofit/>
                    </a:bodyPr>
                    <a:lstStyle/>
                    <a:p>
                      <a:pPr indent="0" lvl="0" marL="0" marR="0" rtl="0" algn="r">
                        <a:lnSpc>
                          <a:spcPct val="107000"/>
                        </a:lnSpc>
                        <a:spcBef>
                          <a:spcPts val="0"/>
                        </a:spcBef>
                        <a:spcAft>
                          <a:spcPts val="0"/>
                        </a:spcAft>
                        <a:buNone/>
                      </a:pPr>
                      <a:r>
                        <a:rPr lang="en-US" sz="1500"/>
                        <a:t>896</a:t>
                      </a:r>
                      <a:endParaRPr b="1" sz="1500">
                        <a:solidFill>
                          <a:srgbClr val="000000"/>
                        </a:solidFill>
                        <a:latin typeface="Arial"/>
                        <a:ea typeface="Arial"/>
                        <a:cs typeface="Arial"/>
                        <a:sym typeface="Arial"/>
                      </a:endParaRPr>
                    </a:p>
                  </a:txBody>
                  <a:tcPr marT="46675" marB="0" marR="33100" marL="32250"/>
                </a:tc>
                <a:tc>
                  <a:txBody>
                    <a:bodyPr>
                      <a:noAutofit/>
                    </a:bodyPr>
                    <a:lstStyle/>
                    <a:p>
                      <a:pPr indent="0" lvl="0" marL="0" marR="635" rtl="0" algn="r">
                        <a:lnSpc>
                          <a:spcPct val="107000"/>
                        </a:lnSpc>
                        <a:spcBef>
                          <a:spcPts val="0"/>
                        </a:spcBef>
                        <a:spcAft>
                          <a:spcPts val="0"/>
                        </a:spcAft>
                        <a:buNone/>
                      </a:pPr>
                      <a:r>
                        <a:rPr lang="en-US" sz="1500"/>
                        <a:t>1,068</a:t>
                      </a:r>
                      <a:endParaRPr b="1" sz="1500">
                        <a:solidFill>
                          <a:srgbClr val="000000"/>
                        </a:solidFill>
                        <a:latin typeface="Arial"/>
                        <a:ea typeface="Arial"/>
                        <a:cs typeface="Arial"/>
                        <a:sym typeface="Arial"/>
                      </a:endParaRPr>
                    </a:p>
                  </a:txBody>
                  <a:tcPr marT="46675" marB="0" marR="33100" marL="32250"/>
                </a:tc>
              </a:tr>
            </a:tbl>
          </a:graphicData>
        </a:graphic>
      </p:graphicFrame>
      <p:sp>
        <p:nvSpPr>
          <p:cNvPr id="182" name="Google Shape;182;p22"/>
          <p:cNvSpPr/>
          <p:nvPr/>
        </p:nvSpPr>
        <p:spPr>
          <a:xfrm>
            <a:off x="-3163440" y="229765"/>
            <a:ext cx="15355441" cy="538609"/>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Arial"/>
              <a:buNone/>
            </a:pPr>
            <a:r>
              <a:t/>
            </a:r>
            <a:endParaRPr b="0" i="0" sz="1800" u="none" cap="none" strike="noStrike">
              <a:solidFill>
                <a:schemeClr val="dk1"/>
              </a:solidFill>
              <a:latin typeface="Arial"/>
              <a:ea typeface="Arial"/>
              <a:cs typeface="Arial"/>
              <a:sym typeface="Arial"/>
            </a:endParaRPr>
          </a:p>
        </p:txBody>
      </p:sp>
      <p:sp>
        <p:nvSpPr>
          <p:cNvPr id="183" name="Google Shape;183;p22"/>
          <p:cNvSpPr/>
          <p:nvPr/>
        </p:nvSpPr>
        <p:spPr>
          <a:xfrm>
            <a:off x="-284813" y="263617"/>
            <a:ext cx="121920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CDC’s </a:t>
            </a:r>
            <a:r>
              <a:rPr lang="en-US"/>
              <a:t>National Teen Driving Stats</a:t>
            </a:r>
            <a:endParaRPr/>
          </a:p>
        </p:txBody>
      </p:sp>
      <p:sp>
        <p:nvSpPr>
          <p:cNvPr id="190" name="Google Shape;19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
        <p:nvSpPr>
          <p:cNvPr id="191" name="Google Shape;191;p23"/>
          <p:cNvSpPr/>
          <p:nvPr/>
        </p:nvSpPr>
        <p:spPr>
          <a:xfrm>
            <a:off x="4884674" y="3244334"/>
            <a:ext cx="242265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92" name="Google Shape;192;p23"/>
          <p:cNvSpPr txBox="1"/>
          <p:nvPr>
            <p:ph idx="1" type="body"/>
          </p:nvPr>
        </p:nvSpPr>
        <p:spPr>
          <a:xfrm>
            <a:off x="555400" y="1249500"/>
            <a:ext cx="10515600" cy="52680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2200"/>
              <a:buFont typeface="Arial"/>
              <a:buChar char="•"/>
            </a:pPr>
            <a:r>
              <a:rPr lang="en-US" sz="2200"/>
              <a:t>2006</a:t>
            </a:r>
            <a:endParaRPr sz="2200"/>
          </a:p>
          <a:p>
            <a:pPr indent="-215900" lvl="1" marL="685800" rtl="0" algn="l">
              <a:lnSpc>
                <a:spcPct val="100000"/>
              </a:lnSpc>
              <a:spcBef>
                <a:spcPts val="0"/>
              </a:spcBef>
              <a:spcAft>
                <a:spcPts val="0"/>
              </a:spcAft>
              <a:buSzPts val="2200"/>
              <a:buChar char="•"/>
            </a:pPr>
            <a:r>
              <a:rPr lang="en-US" sz="2200"/>
              <a:t>1 teen traffic death every ~2 hours on weekdays</a:t>
            </a:r>
            <a:endParaRPr sz="2200"/>
          </a:p>
          <a:p>
            <a:pPr indent="-215900" lvl="1" marL="685800" rtl="0" algn="l">
              <a:lnSpc>
                <a:spcPct val="100000"/>
              </a:lnSpc>
              <a:spcBef>
                <a:spcPts val="0"/>
              </a:spcBef>
              <a:spcAft>
                <a:spcPts val="0"/>
              </a:spcAft>
              <a:buSzPts val="2200"/>
              <a:buChar char="•"/>
            </a:pPr>
            <a:r>
              <a:rPr lang="en-US" sz="2200"/>
              <a:t>1 teen traffic death every ~1 hour on weekends</a:t>
            </a:r>
            <a:endParaRPr sz="2200"/>
          </a:p>
          <a:p>
            <a:pPr indent="-215900" lvl="1" marL="685800" rtl="0" algn="l">
              <a:lnSpc>
                <a:spcPct val="100000"/>
              </a:lnSpc>
              <a:spcBef>
                <a:spcPts val="0"/>
              </a:spcBef>
              <a:spcAft>
                <a:spcPts val="0"/>
              </a:spcAft>
              <a:buSzPts val="2200"/>
              <a:buChar char="•"/>
            </a:pPr>
            <a:r>
              <a:rPr lang="en-US" sz="2200"/>
              <a:t>25% of drivers ages 15-20 who were killed in crashes had Blood alcohol .08 or higher</a:t>
            </a:r>
            <a:endParaRPr sz="2200"/>
          </a:p>
          <a:p>
            <a:pPr indent="-215900" lvl="1" marL="685800" rtl="0" algn="l">
              <a:lnSpc>
                <a:spcPct val="100000"/>
              </a:lnSpc>
              <a:spcBef>
                <a:spcPts val="0"/>
              </a:spcBef>
              <a:spcAft>
                <a:spcPts val="0"/>
              </a:spcAft>
              <a:buSzPts val="2200"/>
              <a:buChar char="•"/>
            </a:pPr>
            <a:r>
              <a:rPr lang="en-US" sz="2200"/>
              <a:t>31% of those drivers who were killed had been drinking and 77% of these drivers were unrestrained </a:t>
            </a:r>
            <a:endParaRPr sz="2200"/>
          </a:p>
          <a:p>
            <a:pPr indent="0" lvl="0" marL="457200" rtl="0" algn="l">
              <a:lnSpc>
                <a:spcPct val="100000"/>
              </a:lnSpc>
              <a:spcBef>
                <a:spcPts val="0"/>
              </a:spcBef>
              <a:spcAft>
                <a:spcPts val="0"/>
              </a:spcAft>
              <a:buNone/>
            </a:pPr>
            <a:r>
              <a:t/>
            </a:r>
            <a:endParaRPr sz="2200"/>
          </a:p>
          <a:p>
            <a:pPr indent="-190500" lvl="0" marL="228600" rtl="0" algn="l">
              <a:lnSpc>
                <a:spcPct val="100000"/>
              </a:lnSpc>
              <a:spcBef>
                <a:spcPts val="0"/>
              </a:spcBef>
              <a:spcAft>
                <a:spcPts val="0"/>
              </a:spcAft>
              <a:buClr>
                <a:schemeClr val="dk1"/>
              </a:buClr>
              <a:buSzPts val="2200"/>
              <a:buFont typeface="Arial"/>
              <a:buChar char="•"/>
            </a:pPr>
            <a:r>
              <a:rPr lang="en-US" sz="2200"/>
              <a:t> 2009</a:t>
            </a:r>
            <a:endParaRPr sz="2200"/>
          </a:p>
          <a:p>
            <a:pPr indent="-215900" lvl="1" marL="685800" rtl="0" algn="l">
              <a:lnSpc>
                <a:spcPct val="100000"/>
              </a:lnSpc>
              <a:spcBef>
                <a:spcPts val="0"/>
              </a:spcBef>
              <a:spcAft>
                <a:spcPts val="0"/>
              </a:spcAft>
              <a:buSzPts val="2200"/>
              <a:buChar char="•"/>
            </a:pPr>
            <a:r>
              <a:rPr lang="en-US" sz="2200"/>
              <a:t>3,349 teen passenger vehicle occupants, ages 16 to 20, were killed in motor vehicle crashes, and 56% (1,880) were unrestrained at the time of the fatal crash.</a:t>
            </a:r>
            <a:endParaRPr sz="2200"/>
          </a:p>
          <a:p>
            <a:pPr indent="0" lvl="0" marL="457200" rtl="0" algn="l">
              <a:lnSpc>
                <a:spcPct val="100000"/>
              </a:lnSpc>
              <a:spcBef>
                <a:spcPts val="0"/>
              </a:spcBef>
              <a:spcAft>
                <a:spcPts val="0"/>
              </a:spcAft>
              <a:buNone/>
            </a:pPr>
            <a:r>
              <a:t/>
            </a:r>
            <a:endParaRPr sz="2200"/>
          </a:p>
          <a:p>
            <a:pPr indent="-190500" lvl="0" marL="228600" rtl="0" algn="l">
              <a:spcBef>
                <a:spcPts val="0"/>
              </a:spcBef>
              <a:spcAft>
                <a:spcPts val="0"/>
              </a:spcAft>
              <a:buClr>
                <a:schemeClr val="dk1"/>
              </a:buClr>
              <a:buSzPts val="2200"/>
              <a:buFont typeface="Arial"/>
              <a:buChar char="•"/>
            </a:pPr>
            <a:r>
              <a:rPr lang="en-US" sz="2200"/>
              <a:t>2014 </a:t>
            </a:r>
            <a:endParaRPr sz="2200"/>
          </a:p>
          <a:p>
            <a:pPr indent="-215900" lvl="1" marL="685800" rtl="0" algn="l">
              <a:lnSpc>
                <a:spcPct val="100000"/>
              </a:lnSpc>
              <a:spcBef>
                <a:spcPts val="0"/>
              </a:spcBef>
              <a:spcAft>
                <a:spcPts val="0"/>
              </a:spcAft>
              <a:buSzPts val="2200"/>
              <a:buChar char="•"/>
            </a:pPr>
            <a:r>
              <a:rPr lang="en-US" sz="2200"/>
              <a:t>At least 6,531 teens died in motor vehicle accidents</a:t>
            </a:r>
            <a:endParaRPr sz="2200"/>
          </a:p>
          <a:p>
            <a:pPr indent="-215900" lvl="1" marL="685800" rtl="0" algn="l">
              <a:spcBef>
                <a:spcPts val="0"/>
              </a:spcBef>
              <a:spcAft>
                <a:spcPts val="0"/>
              </a:spcAft>
              <a:buSzPts val="2200"/>
              <a:buChar char="•"/>
            </a:pPr>
            <a:r>
              <a:rPr lang="en-US" sz="2200"/>
              <a:t>Motor vehicle accidents were the leading cause of death for ages 15-24.</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Preliminary estimates for 2015 from the National Safety Council</a:t>
            </a:r>
            <a:endParaRPr/>
          </a:p>
        </p:txBody>
      </p:sp>
      <p:sp>
        <p:nvSpPr>
          <p:cNvPr id="198" name="Google Shape;198;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508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03200" lvl="0" marL="228600" marR="0" rtl="0" algn="l">
              <a:lnSpc>
                <a:spcPct val="9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Motor vehicle deaths in 2015 increased by largest percent in 50 years</a:t>
            </a:r>
            <a:endParaRPr sz="2400"/>
          </a:p>
          <a:p>
            <a:pPr indent="-203200" lvl="0" marL="228600" marR="0" rtl="0" algn="l">
              <a:lnSpc>
                <a:spcPct val="9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Showed 8% increase in 2015 than in 2014</a:t>
            </a:r>
            <a:endParaRPr sz="2400"/>
          </a:p>
          <a:p>
            <a:pPr indent="-203200" lvl="0" marL="228600" marR="0" rtl="0" algn="l">
              <a:lnSpc>
                <a:spcPct val="90000"/>
              </a:lnSpc>
              <a:spcBef>
                <a:spcPts val="100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They estimated 38,300 people were killed on U.S. roads, and 4.4 million were seriously injured, meaning 2015 likely was the deadliest driving year since 2008.</a:t>
            </a:r>
            <a:endParaRPr/>
          </a:p>
          <a:p>
            <a:pPr indent="-203200" lvl="0" marL="228600" marR="0" rtl="0" algn="l">
              <a:lnSpc>
                <a:spcPct val="90000"/>
              </a:lnSpc>
              <a:spcBef>
                <a:spcPts val="1000"/>
              </a:spcBef>
              <a:spcAft>
                <a:spcPts val="0"/>
              </a:spcAft>
              <a:buClr>
                <a:schemeClr val="dk1"/>
              </a:buClr>
              <a:buSzPts val="2400"/>
              <a:buFont typeface="Calibri"/>
              <a:buChar char="•"/>
            </a:pPr>
            <a:r>
              <a:rPr lang="en-US" sz="2400"/>
              <a:t>Pedestrians represent 7% of the fatalities in crashes involving teen drivers. </a:t>
            </a:r>
            <a:endParaRPr sz="2400"/>
          </a:p>
          <a:p>
            <a:pPr indent="-203200" lvl="0" marL="228600" marR="0" rtl="0" algn="l">
              <a:lnSpc>
                <a:spcPct val="90000"/>
              </a:lnSpc>
              <a:spcBef>
                <a:spcPts val="1000"/>
              </a:spcBef>
              <a:spcAft>
                <a:spcPts val="1000"/>
              </a:spcAft>
              <a:buClr>
                <a:schemeClr val="dk1"/>
              </a:buClr>
              <a:buSzPts val="2400"/>
              <a:buFont typeface="Calibri"/>
              <a:buChar char="•"/>
            </a:pPr>
            <a:r>
              <a:rPr lang="en-US" sz="2400"/>
              <a:t>The pedestrian fatality rate increased at the fastest rate ever recorded in 2015.</a:t>
            </a:r>
            <a:endParaRPr sz="2400"/>
          </a:p>
        </p:txBody>
      </p:sp>
      <p:sp>
        <p:nvSpPr>
          <p:cNvPr id="199" name="Google Shape;19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838200" y="365125"/>
            <a:ext cx="10515600" cy="132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National Fatal Crash Rates per Mile </a:t>
            </a:r>
            <a:endParaRPr/>
          </a:p>
          <a:p>
            <a:pPr indent="0" lvl="0" marL="0" rtl="0" algn="ctr">
              <a:spcBef>
                <a:spcPts val="0"/>
              </a:spcBef>
              <a:spcAft>
                <a:spcPts val="0"/>
              </a:spcAft>
              <a:buNone/>
            </a:pPr>
            <a:r>
              <a:rPr lang="en-US"/>
              <a:t>for Ages 16-19 </a:t>
            </a:r>
            <a:endParaRPr/>
          </a:p>
        </p:txBody>
      </p:sp>
      <p:sp>
        <p:nvSpPr>
          <p:cNvPr id="206" name="Google Shape;206;p25"/>
          <p:cNvSpPr txBox="1"/>
          <p:nvPr>
            <p:ph idx="1" type="body"/>
          </p:nvPr>
        </p:nvSpPr>
        <p:spPr>
          <a:xfrm>
            <a:off x="838200" y="1825625"/>
            <a:ext cx="10515600" cy="4351200"/>
          </a:xfrm>
          <a:prstGeom prst="rect">
            <a:avLst/>
          </a:prstGeom>
        </p:spPr>
        <p:txBody>
          <a:bodyPr anchorCtr="0" anchor="t" bIns="91425" lIns="91425" spcFirstLastPara="1" rIns="91425" wrap="square" tIns="91425">
            <a:noAutofit/>
          </a:bodyPr>
          <a:lstStyle/>
          <a:p>
            <a:pPr indent="-241300" lvl="0" marL="228600" rtl="0" algn="l">
              <a:lnSpc>
                <a:spcPct val="100000"/>
              </a:lnSpc>
              <a:spcBef>
                <a:spcPts val="0"/>
              </a:spcBef>
              <a:spcAft>
                <a:spcPts val="0"/>
              </a:spcAft>
              <a:buSzPts val="3000"/>
              <a:buChar char="•"/>
            </a:pPr>
            <a:r>
              <a:rPr lang="en-US" sz="3000"/>
              <a:t>In the United States, the fatal crash rate per mile driven for 16-19 year-olds is nearly 3 times the rate for drivers ages 20 and over. </a:t>
            </a:r>
            <a:endParaRPr sz="3000"/>
          </a:p>
          <a:p>
            <a:pPr indent="0" lvl="0" marL="0" rtl="0" algn="l">
              <a:lnSpc>
                <a:spcPct val="100000"/>
              </a:lnSpc>
              <a:spcBef>
                <a:spcPts val="1000"/>
              </a:spcBef>
              <a:spcAft>
                <a:spcPts val="0"/>
              </a:spcAft>
              <a:buNone/>
            </a:pPr>
            <a:r>
              <a:t/>
            </a:r>
            <a:endParaRPr sz="3000"/>
          </a:p>
          <a:p>
            <a:pPr indent="-241300" lvl="0" marL="228600" rtl="0" algn="l">
              <a:lnSpc>
                <a:spcPct val="100000"/>
              </a:lnSpc>
              <a:spcBef>
                <a:spcPts val="1000"/>
              </a:spcBef>
              <a:spcAft>
                <a:spcPts val="0"/>
              </a:spcAft>
              <a:buSzPts val="3000"/>
              <a:buChar char="•"/>
            </a:pPr>
            <a:r>
              <a:rPr lang="en-US" sz="3000"/>
              <a:t>Risk is highest at ages 16-17. The fatal crash rate per mile driven is nearly twice as high for 16-17 year-olds as it is for 18-19 year-olds. </a:t>
            </a:r>
            <a:endParaRPr sz="3000"/>
          </a:p>
          <a:p>
            <a:pPr indent="0" lvl="0" marL="0" rtl="0" algn="l">
              <a:lnSpc>
                <a:spcPct val="100000"/>
              </a:lnSpc>
              <a:spcBef>
                <a:spcPts val="1000"/>
              </a:spcBef>
              <a:spcAft>
                <a:spcPts val="0"/>
              </a:spcAft>
              <a:buNone/>
            </a:pPr>
            <a:r>
              <a:t/>
            </a:r>
            <a:endParaRPr sz="3000"/>
          </a:p>
          <a:p>
            <a:pPr indent="0" lvl="0" marL="0" rtl="0" algn="l">
              <a:lnSpc>
                <a:spcPct val="100000"/>
              </a:lnSpc>
              <a:spcBef>
                <a:spcPts val="1000"/>
              </a:spcBef>
              <a:spcAft>
                <a:spcPts val="0"/>
              </a:spcAft>
              <a:buNone/>
            </a:pPr>
            <a:r>
              <a:rPr lang="en-US" sz="1200"/>
              <a:t>*</a:t>
            </a:r>
            <a:r>
              <a:rPr lang="en-US" sz="1200">
                <a:latin typeface="Arial"/>
                <a:ea typeface="Arial"/>
                <a:cs typeface="Arial"/>
                <a:sym typeface="Arial"/>
              </a:rPr>
              <a:t>The following facts are from the Insurance Institute for Highway Safety, posted in February 2016,  and are based on analysis of data from the</a:t>
            </a:r>
            <a:r>
              <a:rPr lang="en-US" sz="1200">
                <a:uFill>
                  <a:noFill/>
                </a:uFill>
                <a:latin typeface="Arial"/>
                <a:ea typeface="Arial"/>
                <a:cs typeface="Arial"/>
                <a:sym typeface="Arial"/>
                <a:hlinkClick r:id="rId3"/>
              </a:rPr>
              <a:t> U.S. Department of Transportation's</a:t>
            </a:r>
            <a:r>
              <a:rPr lang="en-US" sz="1200">
                <a:latin typeface="Arial"/>
                <a:ea typeface="Arial"/>
                <a:cs typeface="Arial"/>
                <a:sym typeface="Arial"/>
              </a:rPr>
              <a:t> Fatality Analysis Reporting System (</a:t>
            </a:r>
            <a:r>
              <a:rPr lang="en-US" sz="1200">
                <a:uFill>
                  <a:noFill/>
                </a:uFill>
                <a:latin typeface="Arial"/>
                <a:ea typeface="Arial"/>
                <a:cs typeface="Arial"/>
                <a:sym typeface="Arial"/>
                <a:hlinkClick r:id="rId4"/>
              </a:rPr>
              <a:t>FARS</a:t>
            </a:r>
            <a:r>
              <a:rPr lang="en-US" sz="1200">
                <a:latin typeface="Arial"/>
                <a:ea typeface="Arial"/>
                <a:cs typeface="Arial"/>
                <a:sym typeface="Arial"/>
              </a:rPr>
              <a:t>).</a:t>
            </a:r>
            <a:endParaRPr sz="2400"/>
          </a:p>
          <a:p>
            <a:pPr indent="0" lvl="0" marL="0" rtl="0" algn="l">
              <a:lnSpc>
                <a:spcPct val="100000"/>
              </a:lnSpc>
              <a:spcBef>
                <a:spcPts val="1000"/>
              </a:spcBef>
              <a:spcAft>
                <a:spcPts val="0"/>
              </a:spcAft>
              <a:buNone/>
            </a:pPr>
            <a:r>
              <a:t/>
            </a:r>
            <a:endParaRPr sz="2400"/>
          </a:p>
          <a:p>
            <a:pPr indent="0" lvl="0" marL="0" rtl="0" algn="l">
              <a:lnSpc>
                <a:spcPct val="100000"/>
              </a:lnSpc>
              <a:spcBef>
                <a:spcPts val="1000"/>
              </a:spcBef>
              <a:spcAft>
                <a:spcPts val="0"/>
              </a:spcAft>
              <a:buNone/>
            </a:pPr>
            <a:r>
              <a:t/>
            </a:r>
            <a:endParaRPr sz="2400"/>
          </a:p>
          <a:p>
            <a:pPr indent="0" lvl="0" marL="0" rtl="0" algn="l">
              <a:lnSpc>
                <a:spcPct val="100000"/>
              </a:lnSpc>
              <a:spcBef>
                <a:spcPts val="1000"/>
              </a:spcBef>
              <a:spcAft>
                <a:spcPts val="0"/>
              </a:spcAft>
              <a:buNone/>
            </a:pPr>
            <a:r>
              <a:t/>
            </a:r>
            <a:endParaRPr sz="1200">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1000"/>
              </a:spcBef>
              <a:spcAft>
                <a:spcPts val="1000"/>
              </a:spcAft>
              <a:buNone/>
            </a:pPr>
            <a:r>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Community Mobility vs Driving</a:t>
            </a:r>
            <a:endParaRPr/>
          </a:p>
        </p:txBody>
      </p:sp>
      <p:sp>
        <p:nvSpPr>
          <p:cNvPr id="213" name="Google Shape;213;p2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76200" lvl="1" marL="685800" marR="0" rtl="0" algn="l">
              <a:lnSpc>
                <a:spcPct val="90000"/>
              </a:lnSpc>
              <a:spcBef>
                <a:spcPts val="500"/>
              </a:spcBef>
              <a:spcAft>
                <a:spcPts val="0"/>
              </a:spcAft>
              <a:buClr>
                <a:schemeClr val="dk1"/>
              </a:buClr>
              <a:buSzPts val="2400"/>
              <a:buFont typeface="Arial"/>
              <a:buNone/>
            </a:pPr>
            <a:r>
              <a:t/>
            </a:r>
            <a:endParaRPr/>
          </a:p>
          <a:p>
            <a:pPr indent="0" lvl="1" marL="0" marR="0" rtl="0" algn="ctr">
              <a:lnSpc>
                <a:spcPct val="90000"/>
              </a:lnSpc>
              <a:spcBef>
                <a:spcPts val="500"/>
              </a:spcBef>
              <a:spcAft>
                <a:spcPts val="0"/>
              </a:spcAft>
              <a:buClr>
                <a:schemeClr val="dk1"/>
              </a:buClr>
              <a:buSzPts val="2400"/>
              <a:buFont typeface="Arial"/>
              <a:buNone/>
            </a:pPr>
            <a:r>
              <a:rPr lang="en-US"/>
              <a:t>Consider IQ, Physical Ability, Behavior, Child/Parent Feelings</a:t>
            </a:r>
            <a:endParaRPr/>
          </a:p>
        </p:txBody>
      </p:sp>
      <p:sp>
        <p:nvSpPr>
          <p:cNvPr id="214" name="Google Shape;214;p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id="215" name="Google Shape;215;p26"/>
          <p:cNvPicPr preferRelativeResize="0"/>
          <p:nvPr/>
        </p:nvPicPr>
        <p:blipFill rotWithShape="1">
          <a:blip r:embed="rId3">
            <a:alphaModFix/>
          </a:blip>
          <a:srcRect b="0" l="0" r="0" t="0"/>
          <a:stretch/>
        </p:blipFill>
        <p:spPr>
          <a:xfrm>
            <a:off x="7766125" y="3366025"/>
            <a:ext cx="3045900" cy="1878900"/>
          </a:xfrm>
          <a:prstGeom prst="rect">
            <a:avLst/>
          </a:prstGeom>
          <a:noFill/>
          <a:ln>
            <a:noFill/>
          </a:ln>
        </p:spPr>
      </p:pic>
      <p:pic>
        <p:nvPicPr>
          <p:cNvPr id="216" name="Google Shape;216;p26"/>
          <p:cNvPicPr preferRelativeResize="0"/>
          <p:nvPr/>
        </p:nvPicPr>
        <p:blipFill>
          <a:blip r:embed="rId4">
            <a:alphaModFix/>
          </a:blip>
          <a:stretch>
            <a:fillRect/>
          </a:stretch>
        </p:blipFill>
        <p:spPr>
          <a:xfrm>
            <a:off x="7756650" y="1417850"/>
            <a:ext cx="3045900" cy="1958850"/>
          </a:xfrm>
          <a:prstGeom prst="rect">
            <a:avLst/>
          </a:prstGeom>
          <a:noFill/>
          <a:ln>
            <a:noFill/>
          </a:ln>
        </p:spPr>
      </p:pic>
      <p:pic>
        <p:nvPicPr>
          <p:cNvPr id="217" name="Google Shape;217;p26"/>
          <p:cNvPicPr preferRelativeResize="0"/>
          <p:nvPr/>
        </p:nvPicPr>
        <p:blipFill>
          <a:blip r:embed="rId5">
            <a:alphaModFix/>
          </a:blip>
          <a:stretch>
            <a:fillRect/>
          </a:stretch>
        </p:blipFill>
        <p:spPr>
          <a:xfrm>
            <a:off x="4663438" y="1417850"/>
            <a:ext cx="3102675" cy="2042875"/>
          </a:xfrm>
          <a:prstGeom prst="rect">
            <a:avLst/>
          </a:prstGeom>
          <a:noFill/>
          <a:ln>
            <a:noFill/>
          </a:ln>
        </p:spPr>
      </p:pic>
      <p:pic>
        <p:nvPicPr>
          <p:cNvPr id="218" name="Google Shape;218;p26"/>
          <p:cNvPicPr preferRelativeResize="0"/>
          <p:nvPr/>
        </p:nvPicPr>
        <p:blipFill>
          <a:blip r:embed="rId6">
            <a:alphaModFix/>
          </a:blip>
          <a:stretch>
            <a:fillRect/>
          </a:stretch>
        </p:blipFill>
        <p:spPr>
          <a:xfrm>
            <a:off x="4672900" y="3366025"/>
            <a:ext cx="3102675" cy="1878901"/>
          </a:xfrm>
          <a:prstGeom prst="rect">
            <a:avLst/>
          </a:prstGeom>
          <a:noFill/>
          <a:ln>
            <a:noFill/>
          </a:ln>
        </p:spPr>
      </p:pic>
      <p:pic>
        <p:nvPicPr>
          <p:cNvPr id="219" name="Google Shape;219;p26"/>
          <p:cNvPicPr preferRelativeResize="0"/>
          <p:nvPr/>
        </p:nvPicPr>
        <p:blipFill>
          <a:blip r:embed="rId7">
            <a:alphaModFix/>
          </a:blip>
          <a:stretch>
            <a:fillRect/>
          </a:stretch>
        </p:blipFill>
        <p:spPr>
          <a:xfrm>
            <a:off x="1418900" y="3366025"/>
            <a:ext cx="3254000" cy="1878900"/>
          </a:xfrm>
          <a:prstGeom prst="rect">
            <a:avLst/>
          </a:prstGeom>
          <a:noFill/>
          <a:ln>
            <a:noFill/>
          </a:ln>
        </p:spPr>
      </p:pic>
      <p:pic>
        <p:nvPicPr>
          <p:cNvPr id="220" name="Google Shape;220;p26"/>
          <p:cNvPicPr preferRelativeResize="0"/>
          <p:nvPr/>
        </p:nvPicPr>
        <p:blipFill>
          <a:blip r:embed="rId8">
            <a:alphaModFix/>
          </a:blip>
          <a:stretch>
            <a:fillRect/>
          </a:stretch>
        </p:blipFill>
        <p:spPr>
          <a:xfrm>
            <a:off x="1418900" y="1416150"/>
            <a:ext cx="3254000" cy="1962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Driving Skills</a:t>
            </a:r>
            <a:endParaRPr/>
          </a:p>
        </p:txBody>
      </p:sp>
      <p:sp>
        <p:nvSpPr>
          <p:cNvPr id="226" name="Google Shape;226;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rPr b="1" i="0" lang="en-US" sz="2800" u="none" cap="none" strike="noStrike">
                <a:solidFill>
                  <a:srgbClr val="000000"/>
                </a:solidFill>
                <a:latin typeface="Calibri"/>
                <a:ea typeface="Calibri"/>
                <a:cs typeface="Calibri"/>
                <a:sym typeface="Calibri"/>
              </a:rPr>
              <a:t>Driving requires complex integration of brain and body skills.</a:t>
            </a:r>
            <a:endParaRPr/>
          </a:p>
          <a:p>
            <a:pPr indent="0" lvl="0" marL="0" marR="0" rtl="0" algn="l">
              <a:lnSpc>
                <a:spcPct val="100000"/>
              </a:lnSpc>
              <a:spcBef>
                <a:spcPts val="0"/>
              </a:spcBef>
              <a:spcAft>
                <a:spcPts val="0"/>
              </a:spcAft>
              <a:buClr>
                <a:schemeClr val="dk1"/>
              </a:buClr>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Arial"/>
              <a:buNone/>
            </a:pPr>
            <a:r>
              <a:rPr b="0" i="1" lang="en-US" sz="2800" u="none" cap="none" strike="noStrike">
                <a:solidFill>
                  <a:schemeClr val="dk1"/>
                </a:solidFill>
                <a:latin typeface="Calibri"/>
                <a:ea typeface="Calibri"/>
                <a:cs typeface="Calibri"/>
                <a:sym typeface="Calibri"/>
              </a:rPr>
              <a:t>A driver must be able to effectively filter and process incoming sensory stimulation while attending and responding to “most critical” information. </a:t>
            </a:r>
            <a:endParaRPr/>
          </a:p>
          <a:p>
            <a:pPr indent="0" lvl="0" marL="0" marR="0" rtl="0" algn="l">
              <a:lnSpc>
                <a:spcPct val="100000"/>
              </a:lnSpc>
              <a:spcBef>
                <a:spcPts val="0"/>
              </a:spcBef>
              <a:spcAft>
                <a:spcPts val="0"/>
              </a:spcAft>
              <a:buClr>
                <a:schemeClr val="dk1"/>
              </a:buClr>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Arial"/>
              <a:buNone/>
            </a:pPr>
            <a:r>
              <a:rPr b="0" i="1" lang="en-US" sz="2800" u="none" cap="none" strike="noStrike">
                <a:solidFill>
                  <a:schemeClr val="dk1"/>
                </a:solidFill>
                <a:latin typeface="Calibri"/>
                <a:ea typeface="Calibri"/>
                <a:cs typeface="Calibri"/>
                <a:sym typeface="Calibri"/>
              </a:rPr>
              <a:t>One must also be knowledgeable about rules of the road, have good anticipation skills, and be capable of managing unexpected events as well as stressful situations.</a:t>
            </a:r>
            <a:endParaRPr/>
          </a:p>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Font typeface="Arial"/>
              <a:buNone/>
            </a:pPr>
            <a:r>
              <a:t/>
            </a:r>
            <a:endParaRPr b="0" i="0" sz="2800" u="none" cap="none" strike="noStrike">
              <a:solidFill>
                <a:schemeClr val="dk1"/>
              </a:solidFill>
              <a:latin typeface="Calibri"/>
              <a:ea typeface="Calibri"/>
              <a:cs typeface="Calibri"/>
              <a:sym typeface="Calibri"/>
            </a:endParaRPr>
          </a:p>
        </p:txBody>
      </p:sp>
      <p:sp>
        <p:nvSpPr>
          <p:cNvPr id="227" name="Google Shape;22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pic>
        <p:nvPicPr>
          <p:cNvPr id="233" name="Google Shape;233;p28"/>
          <p:cNvPicPr preferRelativeResize="0"/>
          <p:nvPr/>
        </p:nvPicPr>
        <p:blipFill>
          <a:blip r:embed="rId3">
            <a:alphaModFix/>
          </a:blip>
          <a:stretch>
            <a:fillRect/>
          </a:stretch>
        </p:blipFill>
        <p:spPr>
          <a:xfrm>
            <a:off x="113275" y="0"/>
            <a:ext cx="11893376"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9"/>
          <p:cNvSpPr txBox="1"/>
          <p:nvPr>
            <p:ph idx="1" type="body"/>
          </p:nvPr>
        </p:nvSpPr>
        <p:spPr>
          <a:xfrm>
            <a:off x="498400" y="236850"/>
            <a:ext cx="10515600" cy="5859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4800" u="none" cap="none" strike="noStrike">
                <a:solidFill>
                  <a:schemeClr val="dk1"/>
                </a:solidFill>
                <a:latin typeface="Calibri"/>
                <a:ea typeface="Calibri"/>
                <a:cs typeface="Calibri"/>
                <a:sym typeface="Calibri"/>
              </a:rPr>
              <a:t>Notice how the teen</a:t>
            </a:r>
            <a:endParaRPr b="0" i="0" sz="4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t/>
            </a:r>
            <a:endParaRPr sz="3000"/>
          </a:p>
          <a:p>
            <a:pPr indent="457200" lvl="0" marL="0" marR="0" rtl="0" algn="l">
              <a:lnSpc>
                <a:spcPct val="90000"/>
              </a:lnSpc>
              <a:spcBef>
                <a:spcPts val="0"/>
              </a:spcBef>
              <a:spcAft>
                <a:spcPts val="0"/>
              </a:spcAft>
              <a:buNone/>
            </a:pPr>
            <a:r>
              <a:rPr lang="en-US" sz="4800"/>
              <a:t>...</a:t>
            </a:r>
            <a:r>
              <a:rPr b="0" i="1" lang="en-US" sz="4800" u="none" cap="none" strike="noStrike">
                <a:solidFill>
                  <a:schemeClr val="dk1"/>
                </a:solidFill>
                <a:latin typeface="Calibri"/>
                <a:ea typeface="Calibri"/>
                <a:cs typeface="Calibri"/>
                <a:sym typeface="Calibri"/>
              </a:rPr>
              <a:t>moves</a:t>
            </a:r>
            <a:r>
              <a:rPr b="0" i="0" lang="en-US" sz="4800" u="none" cap="none" strike="noStrike">
                <a:solidFill>
                  <a:schemeClr val="dk1"/>
                </a:solidFill>
                <a:latin typeface="Calibri"/>
                <a:ea typeface="Calibri"/>
                <a:cs typeface="Calibri"/>
                <a:sym typeface="Calibri"/>
              </a:rPr>
              <a:t>, </a:t>
            </a:r>
            <a:endParaRPr b="0" i="0" sz="4800" u="none" cap="none" strike="noStrike">
              <a:solidFill>
                <a:schemeClr val="dk1"/>
              </a:solidFill>
              <a:latin typeface="Calibri"/>
              <a:ea typeface="Calibri"/>
              <a:cs typeface="Calibri"/>
              <a:sym typeface="Calibri"/>
            </a:endParaRPr>
          </a:p>
          <a:p>
            <a:pPr indent="0" lvl="0" marL="1371600" marR="0" rtl="0" algn="l">
              <a:lnSpc>
                <a:spcPct val="90000"/>
              </a:lnSpc>
              <a:spcBef>
                <a:spcPts val="0"/>
              </a:spcBef>
              <a:spcAft>
                <a:spcPts val="0"/>
              </a:spcAft>
              <a:buNone/>
            </a:pPr>
            <a:r>
              <a:rPr i="1" lang="en-US" sz="4800"/>
              <a:t>...</a:t>
            </a:r>
            <a:r>
              <a:rPr b="0" i="1" lang="en-US" sz="4800" u="none" cap="none" strike="noStrike">
                <a:solidFill>
                  <a:schemeClr val="dk1"/>
                </a:solidFill>
                <a:latin typeface="Calibri"/>
                <a:ea typeface="Calibri"/>
                <a:cs typeface="Calibri"/>
                <a:sym typeface="Calibri"/>
              </a:rPr>
              <a:t>sees, </a:t>
            </a:r>
            <a:endParaRPr b="0" i="1" sz="4800" u="none" cap="none" strike="noStrike">
              <a:solidFill>
                <a:schemeClr val="dk1"/>
              </a:solidFill>
              <a:latin typeface="Calibri"/>
              <a:ea typeface="Calibri"/>
              <a:cs typeface="Calibri"/>
              <a:sym typeface="Calibri"/>
            </a:endParaRPr>
          </a:p>
          <a:p>
            <a:pPr indent="0" lvl="0" marL="2286000" marR="0" rtl="0" algn="l">
              <a:lnSpc>
                <a:spcPct val="90000"/>
              </a:lnSpc>
              <a:spcBef>
                <a:spcPts val="0"/>
              </a:spcBef>
              <a:spcAft>
                <a:spcPts val="0"/>
              </a:spcAft>
              <a:buNone/>
            </a:pPr>
            <a:r>
              <a:rPr i="1" lang="en-US" sz="4800"/>
              <a:t>...</a:t>
            </a:r>
            <a:r>
              <a:rPr b="0" i="1" lang="en-US" sz="4800" u="none" cap="none" strike="noStrike">
                <a:solidFill>
                  <a:schemeClr val="dk1"/>
                </a:solidFill>
                <a:latin typeface="Calibri"/>
                <a:ea typeface="Calibri"/>
                <a:cs typeface="Calibri"/>
                <a:sym typeface="Calibri"/>
              </a:rPr>
              <a:t>thinks, </a:t>
            </a:r>
            <a:endParaRPr b="0" i="1" sz="4800" u="none" cap="none" strike="noStrike">
              <a:solidFill>
                <a:schemeClr val="dk1"/>
              </a:solidFill>
              <a:latin typeface="Calibri"/>
              <a:ea typeface="Calibri"/>
              <a:cs typeface="Calibri"/>
              <a:sym typeface="Calibri"/>
            </a:endParaRPr>
          </a:p>
          <a:p>
            <a:pPr indent="0" lvl="0" marL="3200400" marR="0" rtl="0" algn="l">
              <a:lnSpc>
                <a:spcPct val="90000"/>
              </a:lnSpc>
              <a:spcBef>
                <a:spcPts val="0"/>
              </a:spcBef>
              <a:spcAft>
                <a:spcPts val="0"/>
              </a:spcAft>
              <a:buNone/>
            </a:pPr>
            <a:r>
              <a:rPr i="1" lang="en-US" sz="4800"/>
              <a:t>...</a:t>
            </a:r>
            <a:r>
              <a:rPr b="0" i="1" lang="en-US" sz="4800" u="none" cap="none" strike="noStrike">
                <a:solidFill>
                  <a:schemeClr val="dk1"/>
                </a:solidFill>
                <a:latin typeface="Calibri"/>
                <a:ea typeface="Calibri"/>
                <a:cs typeface="Calibri"/>
                <a:sym typeface="Calibri"/>
              </a:rPr>
              <a:t>feels</a:t>
            </a:r>
            <a:r>
              <a:rPr b="0" i="0" lang="en-US" sz="4800" u="none" cap="none" strike="noStrike">
                <a:solidFill>
                  <a:schemeClr val="dk1"/>
                </a:solidFill>
                <a:latin typeface="Calibri"/>
                <a:ea typeface="Calibri"/>
                <a:cs typeface="Calibri"/>
                <a:sym typeface="Calibri"/>
              </a:rPr>
              <a:t>, </a:t>
            </a:r>
            <a:endParaRPr b="0" i="0" sz="4800" u="none" cap="none" strike="noStrike">
              <a:solidFill>
                <a:schemeClr val="dk1"/>
              </a:solidFill>
              <a:latin typeface="Calibri"/>
              <a:ea typeface="Calibri"/>
              <a:cs typeface="Calibri"/>
              <a:sym typeface="Calibri"/>
            </a:endParaRPr>
          </a:p>
          <a:p>
            <a:pPr indent="0" lvl="0" marL="4114800" marR="0" rtl="0" algn="l">
              <a:lnSpc>
                <a:spcPct val="90000"/>
              </a:lnSpc>
              <a:spcBef>
                <a:spcPts val="0"/>
              </a:spcBef>
              <a:spcAft>
                <a:spcPts val="0"/>
              </a:spcAft>
              <a:buNone/>
            </a:pPr>
            <a:r>
              <a:rPr lang="en-US" sz="4800"/>
              <a:t>...</a:t>
            </a:r>
            <a:r>
              <a:rPr b="0" i="0" lang="en-US" sz="4800" u="none" cap="none" strike="noStrike">
                <a:solidFill>
                  <a:schemeClr val="dk1"/>
                </a:solidFill>
                <a:latin typeface="Calibri"/>
                <a:ea typeface="Calibri"/>
                <a:cs typeface="Calibri"/>
                <a:sym typeface="Calibri"/>
              </a:rPr>
              <a:t>and </a:t>
            </a:r>
            <a:r>
              <a:rPr b="0" i="1" lang="en-US" sz="4800" u="none" cap="none" strike="noStrike">
                <a:solidFill>
                  <a:schemeClr val="dk1"/>
                </a:solidFill>
                <a:latin typeface="Calibri"/>
                <a:ea typeface="Calibri"/>
                <a:cs typeface="Calibri"/>
                <a:sym typeface="Calibri"/>
              </a:rPr>
              <a:t>takes on</a:t>
            </a:r>
            <a:r>
              <a:rPr i="1" lang="en-US" sz="4800"/>
              <a:t> </a:t>
            </a:r>
            <a:r>
              <a:rPr b="0" i="1" lang="en-US" sz="4800" u="none" cap="none" strike="noStrike">
                <a:solidFill>
                  <a:schemeClr val="dk1"/>
                </a:solidFill>
                <a:latin typeface="Calibri"/>
                <a:ea typeface="Calibri"/>
                <a:cs typeface="Calibri"/>
                <a:sym typeface="Calibri"/>
              </a:rPr>
              <a:t>general</a:t>
            </a:r>
            <a:endParaRPr b="0" i="1" sz="4800" u="none" cap="none" strike="noStrike">
              <a:solidFill>
                <a:schemeClr val="dk1"/>
              </a:solidFill>
              <a:latin typeface="Calibri"/>
              <a:ea typeface="Calibri"/>
              <a:cs typeface="Calibri"/>
              <a:sym typeface="Calibri"/>
            </a:endParaRPr>
          </a:p>
          <a:p>
            <a:pPr indent="0" lvl="0" marL="4114800" marR="0" rtl="0" algn="l">
              <a:lnSpc>
                <a:spcPct val="90000"/>
              </a:lnSpc>
              <a:spcBef>
                <a:spcPts val="0"/>
              </a:spcBef>
              <a:spcAft>
                <a:spcPts val="0"/>
              </a:spcAft>
              <a:buNone/>
            </a:pPr>
            <a:r>
              <a:rPr i="1" lang="en-US" sz="4800"/>
              <a:t>       </a:t>
            </a:r>
            <a:r>
              <a:rPr b="0" i="1" lang="en-US" sz="4800" u="none" cap="none" strike="noStrike">
                <a:solidFill>
                  <a:schemeClr val="dk1"/>
                </a:solidFill>
                <a:latin typeface="Calibri"/>
                <a:ea typeface="Calibri"/>
                <a:cs typeface="Calibri"/>
                <a:sym typeface="Calibri"/>
              </a:rPr>
              <a:t>responsibilities. </a:t>
            </a:r>
            <a:endParaRPr i="1" sz="4800"/>
          </a:p>
          <a:p>
            <a:pPr indent="0" lvl="0" marL="0" marR="0" rtl="0" algn="l">
              <a:lnSpc>
                <a:spcPct val="90000"/>
              </a:lnSpc>
              <a:spcBef>
                <a:spcPts val="1000"/>
              </a:spcBef>
              <a:spcAft>
                <a:spcPts val="0"/>
              </a:spcAft>
              <a:buNone/>
            </a:pPr>
            <a:r>
              <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39" name="Google Shape;23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Considering General Readiness</a:t>
            </a:r>
            <a:endParaRPr/>
          </a:p>
        </p:txBody>
      </p:sp>
      <p:sp>
        <p:nvSpPr>
          <p:cNvPr id="245" name="Google Shape;245;p30"/>
          <p:cNvSpPr txBox="1"/>
          <p:nvPr>
            <p:ph idx="1" type="body"/>
          </p:nvPr>
        </p:nvSpPr>
        <p:spPr>
          <a:xfrm>
            <a:off x="838200" y="1570251"/>
            <a:ext cx="10515600" cy="4606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b="0" i="0" lang="en-US" sz="2800" u="none" cap="none" strike="noStrike">
                <a:solidFill>
                  <a:schemeClr val="dk1"/>
                </a:solidFill>
                <a:latin typeface="Calibri"/>
                <a:ea typeface="Calibri"/>
                <a:cs typeface="Calibri"/>
                <a:sym typeface="Calibri"/>
              </a:rPr>
              <a:t>All of the following attributes will, in some way, affect driving performance:</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t/>
            </a:r>
            <a:endParaRPr sz="1800"/>
          </a:p>
          <a:p>
            <a:pPr indent="-292100" lvl="2" marL="1143000" marR="0" rtl="0" algn="l">
              <a:lnSpc>
                <a:spcPct val="150000"/>
              </a:lnSpc>
              <a:spcBef>
                <a:spcPts val="500"/>
              </a:spcBef>
              <a:spcAft>
                <a:spcPts val="0"/>
              </a:spcAft>
              <a:buClr>
                <a:srgbClr val="000000"/>
              </a:buClr>
              <a:buSzPts val="3000"/>
              <a:buFont typeface="Fredoka One"/>
              <a:buChar char="•"/>
            </a:pPr>
            <a:r>
              <a:rPr b="1" i="0" lang="en-US" sz="3000" u="none" cap="none" strike="noStrike">
                <a:solidFill>
                  <a:srgbClr val="000000"/>
                </a:solidFill>
                <a:latin typeface="Fredoka One"/>
                <a:ea typeface="Fredoka One"/>
                <a:cs typeface="Fredoka One"/>
                <a:sym typeface="Fredoka One"/>
              </a:rPr>
              <a:t>Coordinated use of extremities</a:t>
            </a:r>
            <a:endParaRPr sz="3000">
              <a:solidFill>
                <a:srgbClr val="000000"/>
              </a:solidFill>
              <a:latin typeface="Fredoka One"/>
              <a:ea typeface="Fredoka One"/>
              <a:cs typeface="Fredoka One"/>
              <a:sym typeface="Fredoka One"/>
            </a:endParaRPr>
          </a:p>
          <a:p>
            <a:pPr indent="-292100" lvl="2" marL="1143000" marR="0" rtl="0" algn="l">
              <a:lnSpc>
                <a:spcPct val="150000"/>
              </a:lnSpc>
              <a:spcBef>
                <a:spcPts val="500"/>
              </a:spcBef>
              <a:spcAft>
                <a:spcPts val="0"/>
              </a:spcAft>
              <a:buClr>
                <a:srgbClr val="000000"/>
              </a:buClr>
              <a:buSzPts val="3000"/>
              <a:buFont typeface="Fredoka One"/>
              <a:buChar char="•"/>
            </a:pPr>
            <a:r>
              <a:rPr b="1" i="0" lang="en-US" sz="3000" u="none" cap="none" strike="noStrike">
                <a:solidFill>
                  <a:srgbClr val="000000"/>
                </a:solidFill>
                <a:latin typeface="Fredoka One"/>
                <a:ea typeface="Fredoka One"/>
                <a:cs typeface="Fredoka One"/>
                <a:sym typeface="Fredoka One"/>
              </a:rPr>
              <a:t>Quick/accurate visual &amp; cognitive processing </a:t>
            </a:r>
            <a:endParaRPr sz="3000">
              <a:solidFill>
                <a:srgbClr val="000000"/>
              </a:solidFill>
              <a:latin typeface="Fredoka One"/>
              <a:ea typeface="Fredoka One"/>
              <a:cs typeface="Fredoka One"/>
              <a:sym typeface="Fredoka One"/>
            </a:endParaRPr>
          </a:p>
          <a:p>
            <a:pPr indent="-292100" lvl="2" marL="1143000" marR="0" rtl="0" algn="l">
              <a:lnSpc>
                <a:spcPct val="150000"/>
              </a:lnSpc>
              <a:spcBef>
                <a:spcPts val="500"/>
              </a:spcBef>
              <a:spcAft>
                <a:spcPts val="0"/>
              </a:spcAft>
              <a:buClr>
                <a:srgbClr val="000000"/>
              </a:buClr>
              <a:buSzPts val="3000"/>
              <a:buFont typeface="Fredoka One"/>
              <a:buChar char="•"/>
            </a:pPr>
            <a:r>
              <a:rPr b="1" i="0" lang="en-US" sz="3000" u="none" cap="none" strike="noStrike">
                <a:solidFill>
                  <a:srgbClr val="000000"/>
                </a:solidFill>
                <a:latin typeface="Fredoka One"/>
                <a:ea typeface="Fredoka One"/>
                <a:cs typeface="Fredoka One"/>
                <a:sym typeface="Fredoka One"/>
              </a:rPr>
              <a:t>Executive functions</a:t>
            </a:r>
            <a:endParaRPr sz="3000">
              <a:solidFill>
                <a:srgbClr val="000000"/>
              </a:solidFill>
              <a:latin typeface="Fredoka One"/>
              <a:ea typeface="Fredoka One"/>
              <a:cs typeface="Fredoka One"/>
              <a:sym typeface="Fredoka One"/>
            </a:endParaRPr>
          </a:p>
          <a:p>
            <a:pPr indent="-292100" lvl="2" marL="1143000" marR="0" rtl="0" algn="l">
              <a:lnSpc>
                <a:spcPct val="150000"/>
              </a:lnSpc>
              <a:spcBef>
                <a:spcPts val="500"/>
              </a:spcBef>
              <a:spcAft>
                <a:spcPts val="0"/>
              </a:spcAft>
              <a:buClr>
                <a:srgbClr val="000000"/>
              </a:buClr>
              <a:buSzPts val="3000"/>
              <a:buFont typeface="Fredoka One"/>
              <a:buChar char="•"/>
            </a:pPr>
            <a:r>
              <a:rPr b="1" i="0" lang="en-US" sz="3000" u="none" cap="none" strike="noStrike">
                <a:solidFill>
                  <a:srgbClr val="000000"/>
                </a:solidFill>
                <a:latin typeface="Fredoka One"/>
                <a:ea typeface="Fredoka One"/>
                <a:cs typeface="Fredoka One"/>
                <a:sym typeface="Fredoka One"/>
              </a:rPr>
              <a:t>Safe attention and reasoning abilities</a:t>
            </a:r>
            <a:endParaRPr sz="3000">
              <a:solidFill>
                <a:srgbClr val="000000"/>
              </a:solidFill>
              <a:latin typeface="Fredoka One"/>
              <a:ea typeface="Fredoka One"/>
              <a:cs typeface="Fredoka One"/>
              <a:sym typeface="Fredoka One"/>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246" name="Google Shape;246;p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Pre-Driving Skills</a:t>
            </a:r>
            <a:endParaRPr/>
          </a:p>
        </p:txBody>
      </p:sp>
      <p:sp>
        <p:nvSpPr>
          <p:cNvPr id="253" name="Google Shape;253;p31"/>
          <p:cNvSpPr txBox="1"/>
          <p:nvPr>
            <p:ph idx="1" type="body"/>
          </p:nvPr>
        </p:nvSpPr>
        <p:spPr>
          <a:xfrm>
            <a:off x="838200" y="1699500"/>
            <a:ext cx="5631900" cy="3459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Font typeface="Arial"/>
              <a:buNone/>
            </a:pPr>
            <a:r>
              <a:t/>
            </a:r>
            <a:endParaRPr/>
          </a:p>
          <a:p>
            <a:pPr indent="0" lvl="0" marL="0" rtl="0" algn="ctr">
              <a:spcBef>
                <a:spcPts val="0"/>
              </a:spcBef>
              <a:spcAft>
                <a:spcPts val="0"/>
              </a:spcAft>
              <a:buClr>
                <a:srgbClr val="000000"/>
              </a:buClr>
              <a:buSzPts val="1100"/>
              <a:buNone/>
            </a:pPr>
            <a:r>
              <a:t/>
            </a:r>
            <a:endParaRPr/>
          </a:p>
          <a:p>
            <a:pPr indent="0" lvl="0" marL="0" rtl="0" algn="l">
              <a:spcBef>
                <a:spcPts val="0"/>
              </a:spcBef>
              <a:spcAft>
                <a:spcPts val="0"/>
              </a:spcAft>
              <a:buNone/>
            </a:pPr>
            <a:r>
              <a:rPr lang="en-US" sz="3200"/>
              <a:t>Activities of Daily Living </a:t>
            </a:r>
            <a:endParaRPr sz="3200"/>
          </a:p>
          <a:p>
            <a:pPr indent="-279400" lvl="1" marL="685800" rtl="0" algn="l">
              <a:spcBef>
                <a:spcPts val="0"/>
              </a:spcBef>
              <a:spcAft>
                <a:spcPts val="0"/>
              </a:spcAft>
              <a:buClr>
                <a:schemeClr val="dk1"/>
              </a:buClr>
              <a:buSzPts val="3200"/>
              <a:buFont typeface="Arial"/>
              <a:buChar char="•"/>
            </a:pPr>
            <a:r>
              <a:rPr lang="en-US" sz="3200"/>
              <a:t>Functional Communication</a:t>
            </a:r>
            <a:endParaRPr sz="3200"/>
          </a:p>
          <a:p>
            <a:pPr indent="-279400" lvl="1" marL="685800" rtl="0" algn="l">
              <a:spcBef>
                <a:spcPts val="0"/>
              </a:spcBef>
              <a:spcAft>
                <a:spcPts val="0"/>
              </a:spcAft>
              <a:buClr>
                <a:schemeClr val="dk1"/>
              </a:buClr>
              <a:buSzPts val="3200"/>
              <a:buFont typeface="Arial"/>
              <a:buChar char="•"/>
            </a:pPr>
            <a:r>
              <a:rPr lang="en-US" sz="3200"/>
              <a:t>Functional Mobility</a:t>
            </a:r>
            <a:endParaRPr sz="3200"/>
          </a:p>
          <a:p>
            <a:pPr indent="-279400" lvl="1" marL="685800" rtl="0" algn="l">
              <a:spcBef>
                <a:spcPts val="0"/>
              </a:spcBef>
              <a:spcAft>
                <a:spcPts val="0"/>
              </a:spcAft>
              <a:buClr>
                <a:schemeClr val="dk1"/>
              </a:buClr>
              <a:buSzPts val="3200"/>
              <a:buFont typeface="Arial"/>
              <a:buChar char="•"/>
            </a:pPr>
            <a:r>
              <a:rPr lang="en-US" sz="3200"/>
              <a:t>Community Mobility</a:t>
            </a:r>
            <a:endParaRPr sz="3200"/>
          </a:p>
          <a:p>
            <a:pPr indent="-279400" lvl="1" marL="685800" rtl="0" algn="l">
              <a:spcBef>
                <a:spcPts val="0"/>
              </a:spcBef>
              <a:spcAft>
                <a:spcPts val="0"/>
              </a:spcAft>
              <a:buClr>
                <a:schemeClr val="dk1"/>
              </a:buClr>
              <a:buSzPts val="3200"/>
              <a:buFont typeface="Arial"/>
              <a:buChar char="•"/>
            </a:pPr>
            <a:r>
              <a:rPr lang="en-US" sz="3200"/>
              <a:t>Emergency Response</a:t>
            </a:r>
            <a:endParaRPr sz="3200"/>
          </a:p>
          <a:p>
            <a:pPr indent="0" lvl="0" marL="0" marR="0" rtl="0" algn="l">
              <a:lnSpc>
                <a:spcPct val="90000"/>
              </a:lnSpc>
              <a:spcBef>
                <a:spcPts val="0"/>
              </a:spcBef>
              <a:spcAft>
                <a:spcPts val="0"/>
              </a:spcAft>
              <a:buNone/>
            </a:pPr>
            <a:r>
              <a:t/>
            </a:r>
            <a:endParaRPr sz="2800">
              <a:solidFill>
                <a:srgbClr val="000000"/>
              </a:solidFill>
            </a:endParaRPr>
          </a:p>
        </p:txBody>
      </p:sp>
      <p:sp>
        <p:nvSpPr>
          <p:cNvPr id="254" name="Google Shape;25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
        <p:nvSpPr>
          <p:cNvPr id="255" name="Google Shape;255;p31"/>
          <p:cNvSpPr txBox="1"/>
          <p:nvPr/>
        </p:nvSpPr>
        <p:spPr>
          <a:xfrm>
            <a:off x="6253200" y="2007975"/>
            <a:ext cx="5770200" cy="33834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rPr lang="en-US" sz="3200">
                <a:solidFill>
                  <a:schemeClr val="dk1"/>
                </a:solidFill>
                <a:latin typeface="Calibri"/>
                <a:ea typeface="Calibri"/>
                <a:cs typeface="Calibri"/>
                <a:sym typeface="Calibri"/>
              </a:rPr>
              <a:t>Work &amp; Productive Activities</a:t>
            </a:r>
            <a:endParaRPr sz="3200">
              <a:solidFill>
                <a:schemeClr val="dk1"/>
              </a:solidFill>
              <a:latin typeface="Calibri"/>
              <a:ea typeface="Calibri"/>
              <a:cs typeface="Calibri"/>
              <a:sym typeface="Calibri"/>
            </a:endParaRPr>
          </a:p>
          <a:p>
            <a:pPr indent="-279400" lvl="1" marL="685800" rtl="0" algn="l">
              <a:lnSpc>
                <a:spcPct val="90000"/>
              </a:lnSpc>
              <a:spcBef>
                <a:spcPts val="0"/>
              </a:spcBef>
              <a:spcAft>
                <a:spcPts val="0"/>
              </a:spcAft>
              <a:buClr>
                <a:schemeClr val="dk1"/>
              </a:buClr>
              <a:buSzPts val="3200"/>
              <a:buChar char="•"/>
            </a:pPr>
            <a:r>
              <a:rPr lang="en-US" sz="3200">
                <a:solidFill>
                  <a:schemeClr val="dk1"/>
                </a:solidFill>
                <a:latin typeface="Calibri"/>
                <a:ea typeface="Calibri"/>
                <a:cs typeface="Calibri"/>
                <a:sym typeface="Calibri"/>
              </a:rPr>
              <a:t>Home Management </a:t>
            </a:r>
            <a:endParaRPr sz="3200">
              <a:solidFill>
                <a:schemeClr val="dk1"/>
              </a:solidFill>
              <a:latin typeface="Calibri"/>
              <a:ea typeface="Calibri"/>
              <a:cs typeface="Calibri"/>
              <a:sym typeface="Calibri"/>
            </a:endParaRPr>
          </a:p>
          <a:p>
            <a:pPr indent="0" lvl="0" marL="457200" rtl="0" algn="l">
              <a:lnSpc>
                <a:spcPct val="90000"/>
              </a:lnSpc>
              <a:spcBef>
                <a:spcPts val="0"/>
              </a:spcBef>
              <a:spcAft>
                <a:spcPts val="0"/>
              </a:spcAft>
              <a:buNone/>
            </a:pPr>
            <a:r>
              <a:rPr lang="en-US" sz="2400">
                <a:solidFill>
                  <a:schemeClr val="dk1"/>
                </a:solidFill>
                <a:latin typeface="Calibri"/>
                <a:ea typeface="Calibri"/>
                <a:cs typeface="Calibri"/>
                <a:sym typeface="Calibri"/>
              </a:rPr>
              <a:t>   (Money, Meal Prep, Laundry,   </a:t>
            </a:r>
            <a:endParaRPr sz="2400">
              <a:solidFill>
                <a:schemeClr val="dk1"/>
              </a:solidFill>
              <a:latin typeface="Calibri"/>
              <a:ea typeface="Calibri"/>
              <a:cs typeface="Calibri"/>
              <a:sym typeface="Calibri"/>
            </a:endParaRPr>
          </a:p>
          <a:p>
            <a:pPr indent="0" lvl="0" marL="457200" rtl="0" algn="l">
              <a:lnSpc>
                <a:spcPct val="90000"/>
              </a:lnSpc>
              <a:spcBef>
                <a:spcPts val="0"/>
              </a:spcBef>
              <a:spcAft>
                <a:spcPts val="0"/>
              </a:spcAft>
              <a:buNone/>
            </a:pPr>
            <a:r>
              <a:rPr lang="en-US" sz="2400">
                <a:solidFill>
                  <a:schemeClr val="dk1"/>
                </a:solidFill>
                <a:latin typeface="Calibri"/>
                <a:ea typeface="Calibri"/>
                <a:cs typeface="Calibri"/>
                <a:sym typeface="Calibri"/>
              </a:rPr>
              <a:t>   Safety Procedures, Maintenance)</a:t>
            </a:r>
            <a:endParaRPr sz="2400">
              <a:solidFill>
                <a:schemeClr val="dk1"/>
              </a:solidFill>
              <a:latin typeface="Calibri"/>
              <a:ea typeface="Calibri"/>
              <a:cs typeface="Calibri"/>
              <a:sym typeface="Calibri"/>
            </a:endParaRPr>
          </a:p>
          <a:p>
            <a:pPr indent="-279400" lvl="1" marL="685800" rtl="0" algn="l">
              <a:lnSpc>
                <a:spcPct val="90000"/>
              </a:lnSpc>
              <a:spcBef>
                <a:spcPts val="0"/>
              </a:spcBef>
              <a:spcAft>
                <a:spcPts val="0"/>
              </a:spcAft>
              <a:buClr>
                <a:schemeClr val="dk1"/>
              </a:buClr>
              <a:buSzPts val="3200"/>
              <a:buChar char="•"/>
            </a:pPr>
            <a:r>
              <a:rPr lang="en-US" sz="3200">
                <a:solidFill>
                  <a:schemeClr val="dk1"/>
                </a:solidFill>
                <a:latin typeface="Calibri"/>
                <a:ea typeface="Calibri"/>
                <a:cs typeface="Calibri"/>
                <a:sym typeface="Calibri"/>
              </a:rPr>
              <a:t>Care of Others</a:t>
            </a:r>
            <a:endParaRPr sz="3200">
              <a:solidFill>
                <a:schemeClr val="dk1"/>
              </a:solidFill>
              <a:latin typeface="Calibri"/>
              <a:ea typeface="Calibri"/>
              <a:cs typeface="Calibri"/>
              <a:sym typeface="Calibri"/>
            </a:endParaRPr>
          </a:p>
          <a:p>
            <a:pPr indent="-279400" lvl="1" marL="685800" rtl="0" algn="l">
              <a:lnSpc>
                <a:spcPct val="90000"/>
              </a:lnSpc>
              <a:spcBef>
                <a:spcPts val="0"/>
              </a:spcBef>
              <a:spcAft>
                <a:spcPts val="0"/>
              </a:spcAft>
              <a:buClr>
                <a:schemeClr val="dk1"/>
              </a:buClr>
              <a:buSzPts val="3200"/>
              <a:buChar char="•"/>
            </a:pPr>
            <a:r>
              <a:rPr lang="en-US" sz="3200">
                <a:solidFill>
                  <a:schemeClr val="dk1"/>
                </a:solidFill>
                <a:latin typeface="Calibri"/>
                <a:ea typeface="Calibri"/>
                <a:cs typeface="Calibri"/>
                <a:sym typeface="Calibri"/>
              </a:rPr>
              <a:t>Educational/Vocational</a:t>
            </a:r>
            <a:endParaRPr sz="3200"/>
          </a:p>
        </p:txBody>
      </p:sp>
      <p:sp>
        <p:nvSpPr>
          <p:cNvPr id="256" name="Google Shape;256;p31"/>
          <p:cNvSpPr txBox="1"/>
          <p:nvPr/>
        </p:nvSpPr>
        <p:spPr>
          <a:xfrm>
            <a:off x="3371700" y="1470113"/>
            <a:ext cx="5448600" cy="635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Font typeface="Arial"/>
              <a:buNone/>
            </a:pPr>
            <a:r>
              <a:rPr b="1" lang="en-US" sz="2800">
                <a:solidFill>
                  <a:schemeClr val="dk1"/>
                </a:solidFill>
                <a:latin typeface="Candal"/>
                <a:ea typeface="Candal"/>
                <a:cs typeface="Candal"/>
                <a:sym typeface="Candal"/>
              </a:rPr>
              <a:t>Performance Areas</a:t>
            </a:r>
            <a:endParaRPr>
              <a:latin typeface="Candal"/>
              <a:ea typeface="Candal"/>
              <a:cs typeface="Candal"/>
              <a:sym typeface="Cand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Training Objectives</a:t>
            </a:r>
            <a:endParaRPr/>
          </a:p>
        </p:txBody>
      </p:sp>
      <p:sp>
        <p:nvSpPr>
          <p:cNvPr id="98" name="Google Shape;98;p14"/>
          <p:cNvSpPr txBox="1"/>
          <p:nvPr>
            <p:ph idx="1" type="body"/>
          </p:nvPr>
        </p:nvSpPr>
        <p:spPr>
          <a:xfrm>
            <a:off x="838200" y="1825625"/>
            <a:ext cx="10515600" cy="2804100"/>
          </a:xfrm>
          <a:prstGeom prst="rect">
            <a:avLst/>
          </a:prstGeom>
          <a:noFill/>
          <a:ln>
            <a:noFill/>
          </a:ln>
        </p:spPr>
        <p:txBody>
          <a:bodyPr anchorCtr="0" anchor="t" bIns="45700" lIns="91425" spcFirstLastPara="1" rIns="91425" wrap="square" tIns="45700">
            <a:noAutofit/>
          </a:bodyPr>
          <a:lstStyle/>
          <a:p>
            <a:pPr indent="-514350" lvl="0" marL="514350" marR="0" rtl="0" algn="l">
              <a:lnSpc>
                <a:spcPct val="90000"/>
              </a:lnSpc>
              <a:spcBef>
                <a:spcPts val="0"/>
              </a:spcBef>
              <a:spcAft>
                <a:spcPts val="0"/>
              </a:spcAft>
              <a:buClr>
                <a:schemeClr val="dk1"/>
              </a:buClr>
              <a:buSzPts val="2800"/>
              <a:buFont typeface="Calibri"/>
              <a:buAutoNum type="arabicPeriod"/>
            </a:pPr>
            <a:r>
              <a:rPr b="0" i="0" lang="en-US" sz="2800" u="none" cap="none" strike="noStrike">
                <a:solidFill>
                  <a:schemeClr val="dk1"/>
                </a:solidFill>
                <a:latin typeface="Calibri"/>
                <a:ea typeface="Calibri"/>
                <a:cs typeface="Calibri"/>
                <a:sym typeface="Calibri"/>
              </a:rPr>
              <a:t>Understanding the importan</a:t>
            </a:r>
            <a:r>
              <a:rPr lang="en-US"/>
              <a:t>ce of community mobility</a:t>
            </a:r>
            <a:endParaRPr/>
          </a:p>
          <a:p>
            <a:pPr indent="-514350" lvl="0" marL="514350" marR="0" rtl="0" algn="l">
              <a:lnSpc>
                <a:spcPct val="90000"/>
              </a:lnSpc>
              <a:spcBef>
                <a:spcPts val="1000"/>
              </a:spcBef>
              <a:spcAft>
                <a:spcPts val="0"/>
              </a:spcAft>
              <a:buClr>
                <a:schemeClr val="dk1"/>
              </a:buClr>
              <a:buSzPts val="2800"/>
              <a:buFont typeface="Calibri"/>
              <a:buAutoNum type="arabicPeriod"/>
            </a:pPr>
            <a:r>
              <a:rPr lang="en-US"/>
              <a:t>Understanding the risk of driving for teens in general</a:t>
            </a:r>
            <a:endParaRPr/>
          </a:p>
          <a:p>
            <a:pPr indent="-514350" lvl="0" marL="514350" marR="0" rtl="0" algn="l">
              <a:lnSpc>
                <a:spcPct val="90000"/>
              </a:lnSpc>
              <a:spcBef>
                <a:spcPts val="1000"/>
              </a:spcBef>
              <a:spcAft>
                <a:spcPts val="0"/>
              </a:spcAft>
              <a:buClr>
                <a:schemeClr val="dk1"/>
              </a:buClr>
              <a:buSzPts val="2800"/>
              <a:buFont typeface="Calibri"/>
              <a:buAutoNum type="arabicPeriod"/>
            </a:pPr>
            <a:r>
              <a:rPr lang="en-US"/>
              <a:t>Learning</a:t>
            </a:r>
            <a:r>
              <a:rPr b="0" i="0" lang="en-US" sz="2800" u="none" cap="none" strike="noStrike">
                <a:solidFill>
                  <a:schemeClr val="dk1"/>
                </a:solidFill>
                <a:latin typeface="Calibri"/>
                <a:ea typeface="Calibri"/>
                <a:cs typeface="Calibri"/>
                <a:sym typeface="Calibri"/>
              </a:rPr>
              <a:t> performance areas &amp; components of driving readiness</a:t>
            </a:r>
            <a:r>
              <a:rPr lang="en-US"/>
              <a:t> </a:t>
            </a:r>
            <a:endParaRPr/>
          </a:p>
          <a:p>
            <a:pPr indent="-514350" lvl="0" marL="514350" marR="0" rtl="0" algn="l">
              <a:lnSpc>
                <a:spcPct val="90000"/>
              </a:lnSpc>
              <a:spcBef>
                <a:spcPts val="1000"/>
              </a:spcBef>
              <a:spcAft>
                <a:spcPts val="0"/>
              </a:spcAft>
              <a:buClr>
                <a:schemeClr val="dk1"/>
              </a:buClr>
              <a:buSzPts val="2800"/>
              <a:buFont typeface="Calibri"/>
              <a:buAutoNum type="arabicPeriod"/>
            </a:pPr>
            <a:r>
              <a:rPr b="0" i="0" lang="en-US" sz="2800" u="none" cap="none" strike="noStrike">
                <a:solidFill>
                  <a:schemeClr val="dk1"/>
                </a:solidFill>
                <a:latin typeface="Calibri"/>
                <a:ea typeface="Calibri"/>
                <a:cs typeface="Calibri"/>
                <a:sym typeface="Calibri"/>
              </a:rPr>
              <a:t>Learn ways to assess and prepare young teens for safe driving.</a:t>
            </a:r>
            <a:endParaRPr b="0" i="0" sz="2800" u="none" cap="none" strike="noStrike">
              <a:solidFill>
                <a:schemeClr val="dk1"/>
              </a:solidFill>
              <a:latin typeface="Calibri"/>
              <a:ea typeface="Calibri"/>
              <a:cs typeface="Calibri"/>
              <a:sym typeface="Calibri"/>
            </a:endParaRPr>
          </a:p>
          <a:p>
            <a:pPr indent="-514350" lvl="0" marL="514350" marR="0" rtl="0" algn="l">
              <a:lnSpc>
                <a:spcPct val="90000"/>
              </a:lnSpc>
              <a:spcBef>
                <a:spcPts val="1000"/>
              </a:spcBef>
              <a:spcAft>
                <a:spcPts val="0"/>
              </a:spcAft>
              <a:buClr>
                <a:schemeClr val="dk1"/>
              </a:buClr>
              <a:buSzPts val="2800"/>
              <a:buFont typeface="Calibri"/>
              <a:buAutoNum type="arabicPeriod"/>
            </a:pPr>
            <a:r>
              <a:rPr lang="en-US"/>
              <a:t>Improve awareness of responsibilities &amp; resources</a:t>
            </a:r>
            <a:endParaRPr/>
          </a:p>
          <a:p>
            <a:pPr indent="-336550" lvl="0" marL="514350" marR="0" rtl="0" algn="l">
              <a:lnSpc>
                <a:spcPct val="90000"/>
              </a:lnSpc>
              <a:spcBef>
                <a:spcPts val="100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336550" lvl="0" marL="514350" marR="0" rtl="0" algn="l">
              <a:lnSpc>
                <a:spcPct val="90000"/>
              </a:lnSpc>
              <a:spcBef>
                <a:spcPts val="100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99" name="Google Shape;9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Pre-Driving Skills</a:t>
            </a:r>
            <a:endParaRPr/>
          </a:p>
        </p:txBody>
      </p:sp>
      <p:sp>
        <p:nvSpPr>
          <p:cNvPr id="263" name="Google Shape;263;p32"/>
          <p:cNvSpPr txBox="1"/>
          <p:nvPr>
            <p:ph idx="1" type="body"/>
          </p:nvPr>
        </p:nvSpPr>
        <p:spPr>
          <a:xfrm>
            <a:off x="838200" y="1292087"/>
            <a:ext cx="10515600" cy="48848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1" sz="1800">
              <a:solidFill>
                <a:srgbClr val="000000"/>
              </a:solidFill>
            </a:endParaRPr>
          </a:p>
          <a:p>
            <a:pPr indent="0" lvl="0" marL="0" marR="0" rtl="0" algn="ctr">
              <a:lnSpc>
                <a:spcPct val="100000"/>
              </a:lnSpc>
              <a:spcBef>
                <a:spcPts val="0"/>
              </a:spcBef>
              <a:spcAft>
                <a:spcPts val="0"/>
              </a:spcAft>
              <a:buClr>
                <a:srgbClr val="000000"/>
              </a:buClr>
              <a:buFont typeface="Arial"/>
              <a:buNone/>
            </a:pPr>
            <a:r>
              <a:rPr b="1" i="0" lang="en-US" sz="2800" u="none" cap="none" strike="noStrike">
                <a:solidFill>
                  <a:srgbClr val="000000"/>
                </a:solidFill>
                <a:latin typeface="Candal"/>
                <a:ea typeface="Candal"/>
                <a:cs typeface="Candal"/>
                <a:sym typeface="Candal"/>
              </a:rPr>
              <a:t>Performance Components </a:t>
            </a:r>
            <a:endParaRPr>
              <a:latin typeface="Candal"/>
              <a:ea typeface="Candal"/>
              <a:cs typeface="Candal"/>
              <a:sym typeface="Candal"/>
            </a:endParaRPr>
          </a:p>
          <a:p>
            <a:pPr indent="0" lvl="0" marL="0" marR="0" rtl="0" algn="ctr">
              <a:lnSpc>
                <a:spcPct val="100000"/>
              </a:lnSpc>
              <a:spcBef>
                <a:spcPts val="0"/>
              </a:spcBef>
              <a:spcAft>
                <a:spcPts val="0"/>
              </a:spcAft>
              <a:buClr>
                <a:schemeClr val="dk1"/>
              </a:buClr>
              <a:buFont typeface="Arial"/>
              <a:buNone/>
            </a:pPr>
            <a:r>
              <a:t/>
            </a:r>
            <a:endParaRPr b="0" i="0" sz="1800" u="none" cap="none" strike="noStrike">
              <a:solidFill>
                <a:srgbClr val="000000"/>
              </a:solidFill>
              <a:latin typeface="Calibri"/>
              <a:ea typeface="Calibri"/>
              <a:cs typeface="Calibri"/>
              <a:sym typeface="Calibri"/>
            </a:endParaRPr>
          </a:p>
          <a:p>
            <a:pPr indent="-565150" lvl="0" marL="514350" marR="0" rtl="0" algn="l">
              <a:lnSpc>
                <a:spcPct val="100000"/>
              </a:lnSpc>
              <a:spcBef>
                <a:spcPts val="0"/>
              </a:spcBef>
              <a:spcAft>
                <a:spcPts val="0"/>
              </a:spcAft>
              <a:buClr>
                <a:srgbClr val="A64D79"/>
              </a:buClr>
              <a:buSzPts val="3600"/>
              <a:buFont typeface="Calibri"/>
              <a:buAutoNum type="arabicPeriod"/>
            </a:pPr>
            <a:r>
              <a:rPr b="0" i="0" lang="en-US" sz="3600" u="none" cap="none" strike="noStrike">
                <a:solidFill>
                  <a:srgbClr val="A64D79"/>
                </a:solidFill>
                <a:latin typeface="Calibri"/>
                <a:ea typeface="Calibri"/>
                <a:cs typeface="Calibri"/>
                <a:sym typeface="Calibri"/>
              </a:rPr>
              <a:t>Sensory</a:t>
            </a:r>
            <a:endParaRPr sz="3600">
              <a:solidFill>
                <a:srgbClr val="A64D79"/>
              </a:solidFill>
            </a:endParaRPr>
          </a:p>
          <a:p>
            <a:pPr indent="-565150" lvl="0" marL="514350" marR="0" rtl="0" algn="l">
              <a:lnSpc>
                <a:spcPct val="100000"/>
              </a:lnSpc>
              <a:spcBef>
                <a:spcPts val="0"/>
              </a:spcBef>
              <a:spcAft>
                <a:spcPts val="0"/>
              </a:spcAft>
              <a:buClr>
                <a:srgbClr val="A61C00"/>
              </a:buClr>
              <a:buSzPts val="3600"/>
              <a:buFont typeface="Calibri"/>
              <a:buAutoNum type="arabicPeriod"/>
            </a:pPr>
            <a:r>
              <a:rPr b="0" i="0" lang="en-US" sz="3600" u="none" cap="none" strike="noStrike">
                <a:solidFill>
                  <a:srgbClr val="A61C00"/>
                </a:solidFill>
                <a:latin typeface="Calibri"/>
                <a:ea typeface="Calibri"/>
                <a:cs typeface="Calibri"/>
                <a:sym typeface="Calibri"/>
              </a:rPr>
              <a:t>Neuromusculoskeletal</a:t>
            </a:r>
            <a:endParaRPr b="0" i="0" sz="3600" u="none" cap="none" strike="noStrike">
              <a:solidFill>
                <a:srgbClr val="A61C00"/>
              </a:solidFill>
              <a:latin typeface="Calibri"/>
              <a:ea typeface="Calibri"/>
              <a:cs typeface="Calibri"/>
              <a:sym typeface="Calibri"/>
            </a:endParaRPr>
          </a:p>
          <a:p>
            <a:pPr indent="-565150" lvl="0" marL="514350" marR="0" rtl="0" algn="l">
              <a:lnSpc>
                <a:spcPct val="100000"/>
              </a:lnSpc>
              <a:spcBef>
                <a:spcPts val="0"/>
              </a:spcBef>
              <a:spcAft>
                <a:spcPts val="0"/>
              </a:spcAft>
              <a:buClr>
                <a:srgbClr val="38761D"/>
              </a:buClr>
              <a:buSzPts val="3600"/>
              <a:buFont typeface="Calibri"/>
              <a:buAutoNum type="arabicPeriod"/>
            </a:pPr>
            <a:r>
              <a:rPr b="0" i="0" lang="en-US" sz="3600" u="none" cap="none" strike="noStrike">
                <a:solidFill>
                  <a:srgbClr val="38761D"/>
                </a:solidFill>
                <a:latin typeface="Calibri"/>
                <a:ea typeface="Calibri"/>
                <a:cs typeface="Calibri"/>
                <a:sym typeface="Calibri"/>
              </a:rPr>
              <a:t>Motor</a:t>
            </a:r>
            <a:endParaRPr sz="3600">
              <a:solidFill>
                <a:srgbClr val="38761D"/>
              </a:solidFill>
            </a:endParaRPr>
          </a:p>
          <a:p>
            <a:pPr indent="-565150" lvl="0" marL="514350" marR="0" rtl="0" algn="l">
              <a:lnSpc>
                <a:spcPct val="100000"/>
              </a:lnSpc>
              <a:spcBef>
                <a:spcPts val="0"/>
              </a:spcBef>
              <a:spcAft>
                <a:spcPts val="0"/>
              </a:spcAft>
              <a:buClr>
                <a:srgbClr val="0000FF"/>
              </a:buClr>
              <a:buSzPts val="3600"/>
              <a:buFont typeface="Calibri"/>
              <a:buAutoNum type="arabicPeriod"/>
            </a:pPr>
            <a:r>
              <a:rPr b="0" i="0" lang="en-US" sz="3600" u="none" cap="none" strike="noStrike">
                <a:solidFill>
                  <a:srgbClr val="0000FF"/>
                </a:solidFill>
                <a:latin typeface="Calibri"/>
                <a:ea typeface="Calibri"/>
                <a:cs typeface="Calibri"/>
                <a:sym typeface="Calibri"/>
              </a:rPr>
              <a:t>Cognitive Integration</a:t>
            </a:r>
            <a:endParaRPr sz="3600">
              <a:solidFill>
                <a:srgbClr val="0000FF"/>
              </a:solidFill>
            </a:endParaRPr>
          </a:p>
          <a:p>
            <a:pPr indent="-565150" lvl="0" marL="514350" marR="0" rtl="0" algn="l">
              <a:lnSpc>
                <a:spcPct val="100000"/>
              </a:lnSpc>
              <a:spcBef>
                <a:spcPts val="0"/>
              </a:spcBef>
              <a:spcAft>
                <a:spcPts val="0"/>
              </a:spcAft>
              <a:buClr>
                <a:srgbClr val="CC0000"/>
              </a:buClr>
              <a:buSzPts val="3600"/>
              <a:buFont typeface="Calibri"/>
              <a:buAutoNum type="arabicPeriod"/>
            </a:pPr>
            <a:r>
              <a:rPr b="0" i="0" lang="en-US" sz="3600" u="none" cap="none" strike="noStrike">
                <a:solidFill>
                  <a:srgbClr val="CC0000"/>
                </a:solidFill>
                <a:latin typeface="Calibri"/>
                <a:ea typeface="Calibri"/>
                <a:cs typeface="Calibri"/>
                <a:sym typeface="Calibri"/>
              </a:rPr>
              <a:t>Psychosocial</a:t>
            </a:r>
            <a:endParaRPr sz="3600">
              <a:solidFill>
                <a:srgbClr val="CC0000"/>
              </a:solidFill>
            </a:endParaRPr>
          </a:p>
          <a:p>
            <a:pPr indent="-565150" lvl="0" marL="514350" marR="0" rtl="0" algn="l">
              <a:lnSpc>
                <a:spcPct val="100000"/>
              </a:lnSpc>
              <a:spcBef>
                <a:spcPts val="0"/>
              </a:spcBef>
              <a:spcAft>
                <a:spcPts val="0"/>
              </a:spcAft>
              <a:buClr>
                <a:srgbClr val="45818E"/>
              </a:buClr>
              <a:buSzPts val="3600"/>
              <a:buFont typeface="Calibri"/>
              <a:buAutoNum type="arabicPeriod"/>
            </a:pPr>
            <a:r>
              <a:rPr b="0" i="0" lang="en-US" sz="3600" u="none" cap="none" strike="noStrike">
                <a:solidFill>
                  <a:srgbClr val="45818E"/>
                </a:solidFill>
                <a:latin typeface="Calibri"/>
                <a:ea typeface="Calibri"/>
                <a:cs typeface="Calibri"/>
                <a:sym typeface="Calibri"/>
              </a:rPr>
              <a:t>Psychological</a:t>
            </a:r>
            <a:endParaRPr sz="3600">
              <a:solidFill>
                <a:srgbClr val="45818E"/>
              </a:solidFill>
            </a:endParaRPr>
          </a:p>
        </p:txBody>
      </p:sp>
      <p:sp>
        <p:nvSpPr>
          <p:cNvPr id="264" name="Google Shape;26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33"/>
          <p:cNvPicPr preferRelativeResize="0"/>
          <p:nvPr/>
        </p:nvPicPr>
        <p:blipFill rotWithShape="1">
          <a:blip r:embed="rId3">
            <a:alphaModFix/>
          </a:blip>
          <a:srcRect b="0" l="0" r="0" t="0"/>
          <a:stretch/>
        </p:blipFill>
        <p:spPr>
          <a:xfrm>
            <a:off x="7546603" y="2209747"/>
            <a:ext cx="2073600" cy="3127200"/>
          </a:xfrm>
          <a:prstGeom prst="rect">
            <a:avLst/>
          </a:prstGeom>
          <a:noFill/>
          <a:ln>
            <a:noFill/>
          </a:ln>
        </p:spPr>
      </p:pic>
      <p:sp>
        <p:nvSpPr>
          <p:cNvPr id="271" name="Google Shape;271;p33"/>
          <p:cNvSpPr txBox="1"/>
          <p:nvPr>
            <p:ph type="title"/>
          </p:nvPr>
        </p:nvSpPr>
        <p:spPr>
          <a:xfrm>
            <a:off x="838200" y="320525"/>
            <a:ext cx="10515600" cy="1141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A64D79"/>
                </a:solidFill>
                <a:latin typeface="Calibri"/>
                <a:ea typeface="Calibri"/>
                <a:cs typeface="Calibri"/>
                <a:sym typeface="Calibri"/>
              </a:rPr>
              <a:t>1. Sensory Processing Functions</a:t>
            </a:r>
            <a:endParaRPr sz="6000">
              <a:solidFill>
                <a:srgbClr val="A64D79"/>
              </a:solidFill>
            </a:endParaRPr>
          </a:p>
        </p:txBody>
      </p:sp>
      <p:sp>
        <p:nvSpPr>
          <p:cNvPr id="272" name="Google Shape;272;p33"/>
          <p:cNvSpPr txBox="1"/>
          <p:nvPr>
            <p:ph idx="1" type="body"/>
          </p:nvPr>
        </p:nvSpPr>
        <p:spPr>
          <a:xfrm>
            <a:off x="838200" y="154487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Vision: Acuity, Depth Perception, Spatial Relations, Figure Ground, Form Constancy, </a:t>
            </a:r>
            <a:r>
              <a:rPr lang="en-US"/>
              <a:t>Memory, etc.</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Auditory Processing Skills</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Discrimination &amp; P</a:t>
            </a:r>
            <a:r>
              <a:rPr lang="en-US"/>
              <a:t>raxis</a:t>
            </a:r>
            <a:endParaRPr/>
          </a:p>
          <a:p>
            <a:pPr indent="-50800" lvl="0" marL="228600" marR="0" rtl="0" algn="l">
              <a:lnSpc>
                <a:spcPct val="90000"/>
              </a:lnSpc>
              <a:spcBef>
                <a:spcPts val="1000"/>
              </a:spcBef>
              <a:spcAft>
                <a:spcPts val="0"/>
              </a:spcAft>
              <a:buClr>
                <a:schemeClr val="dk1"/>
              </a:buClr>
              <a:buSzPts val="2800"/>
              <a:buFont typeface="Arial"/>
              <a:buNone/>
            </a:pPr>
            <a:r>
              <a:t/>
            </a:r>
            <a:endParaRPr b="1" i="0" sz="2800" u="none" cap="none" strike="noStrike">
              <a:solidFill>
                <a:schemeClr val="dk1"/>
              </a:solidFill>
              <a:latin typeface="Calibri"/>
              <a:ea typeface="Calibri"/>
              <a:cs typeface="Calibri"/>
              <a:sym typeface="Calibri"/>
            </a:endParaRPr>
          </a:p>
        </p:txBody>
      </p:sp>
      <p:sp>
        <p:nvSpPr>
          <p:cNvPr id="273" name="Google Shape;27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id="274" name="Google Shape;274;p33"/>
          <p:cNvPicPr preferRelativeResize="0"/>
          <p:nvPr/>
        </p:nvPicPr>
        <p:blipFill>
          <a:blip r:embed="rId4">
            <a:alphaModFix/>
          </a:blip>
          <a:stretch>
            <a:fillRect/>
          </a:stretch>
        </p:blipFill>
        <p:spPr>
          <a:xfrm>
            <a:off x="5740900" y="2277825"/>
            <a:ext cx="2874600" cy="1600200"/>
          </a:xfrm>
          <a:prstGeom prst="rect">
            <a:avLst/>
          </a:prstGeom>
          <a:noFill/>
          <a:ln>
            <a:noFill/>
          </a:ln>
        </p:spPr>
      </p:pic>
      <p:pic>
        <p:nvPicPr>
          <p:cNvPr id="275" name="Google Shape;275;p33"/>
          <p:cNvPicPr preferRelativeResize="0"/>
          <p:nvPr/>
        </p:nvPicPr>
        <p:blipFill>
          <a:blip r:embed="rId5">
            <a:alphaModFix/>
          </a:blip>
          <a:stretch>
            <a:fillRect/>
          </a:stretch>
        </p:blipFill>
        <p:spPr>
          <a:xfrm>
            <a:off x="8615499" y="2209738"/>
            <a:ext cx="2611068" cy="3446938"/>
          </a:xfrm>
          <a:prstGeom prst="rect">
            <a:avLst/>
          </a:prstGeom>
          <a:noFill/>
          <a:ln>
            <a:noFill/>
          </a:ln>
        </p:spPr>
      </p:pic>
      <p:pic>
        <p:nvPicPr>
          <p:cNvPr id="276" name="Google Shape;276;p33"/>
          <p:cNvPicPr preferRelativeResize="0"/>
          <p:nvPr/>
        </p:nvPicPr>
        <p:blipFill>
          <a:blip r:embed="rId6">
            <a:alphaModFix/>
          </a:blip>
          <a:stretch>
            <a:fillRect/>
          </a:stretch>
        </p:blipFill>
        <p:spPr>
          <a:xfrm>
            <a:off x="5740901" y="3878025"/>
            <a:ext cx="2874600" cy="1743075"/>
          </a:xfrm>
          <a:prstGeom prst="rect">
            <a:avLst/>
          </a:prstGeom>
          <a:noFill/>
          <a:ln>
            <a:noFill/>
          </a:ln>
        </p:spPr>
      </p:pic>
      <p:pic>
        <p:nvPicPr>
          <p:cNvPr id="277" name="Google Shape;277;p33"/>
          <p:cNvPicPr preferRelativeResize="0"/>
          <p:nvPr/>
        </p:nvPicPr>
        <p:blipFill>
          <a:blip r:embed="rId7">
            <a:alphaModFix/>
          </a:blip>
          <a:stretch>
            <a:fillRect/>
          </a:stretch>
        </p:blipFill>
        <p:spPr>
          <a:xfrm>
            <a:off x="2819350" y="4078050"/>
            <a:ext cx="2921550" cy="1543050"/>
          </a:xfrm>
          <a:prstGeom prst="rect">
            <a:avLst/>
          </a:prstGeom>
          <a:noFill/>
          <a:ln>
            <a:noFill/>
          </a:ln>
        </p:spPr>
      </p:pic>
      <p:pic>
        <p:nvPicPr>
          <p:cNvPr id="278" name="Google Shape;278;p33"/>
          <p:cNvPicPr preferRelativeResize="0"/>
          <p:nvPr/>
        </p:nvPicPr>
        <p:blipFill>
          <a:blip r:embed="rId8">
            <a:alphaModFix/>
          </a:blip>
          <a:stretch>
            <a:fillRect/>
          </a:stretch>
        </p:blipFill>
        <p:spPr>
          <a:xfrm>
            <a:off x="250675" y="3704913"/>
            <a:ext cx="2921550" cy="21911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838200" y="365125"/>
            <a:ext cx="10515600" cy="1128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A61C00"/>
                </a:solidFill>
                <a:latin typeface="Calibri"/>
                <a:ea typeface="Calibri"/>
                <a:cs typeface="Calibri"/>
                <a:sym typeface="Calibri"/>
              </a:rPr>
              <a:t>2. Neuromusculoskeletal </a:t>
            </a:r>
            <a:r>
              <a:rPr lang="en-US" sz="6000">
                <a:solidFill>
                  <a:srgbClr val="A61C00"/>
                </a:solidFill>
              </a:rPr>
              <a:t>Areas</a:t>
            </a:r>
            <a:endParaRPr b="0" i="0" sz="6000" u="none" cap="none" strike="noStrike">
              <a:solidFill>
                <a:srgbClr val="A61C00"/>
              </a:solidFill>
              <a:latin typeface="Calibri"/>
              <a:ea typeface="Calibri"/>
              <a:cs typeface="Calibri"/>
              <a:sym typeface="Calibri"/>
            </a:endParaRPr>
          </a:p>
        </p:txBody>
      </p:sp>
      <p:sp>
        <p:nvSpPr>
          <p:cNvPr id="285" name="Google Shape;285;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Reflexes &amp; Integration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Range of Motion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Strength</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US"/>
              <a:t>Tone</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Endurance</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Postural Control/</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rPr lang="en-US"/>
              <a:t>  </a:t>
            </a:r>
            <a:r>
              <a:rPr b="0" i="0" lang="en-US" sz="2800" u="none" cap="none" strike="noStrike">
                <a:solidFill>
                  <a:schemeClr val="dk1"/>
                </a:solidFill>
                <a:latin typeface="Calibri"/>
                <a:ea typeface="Calibri"/>
                <a:cs typeface="Calibri"/>
                <a:sym typeface="Calibri"/>
              </a:rPr>
              <a:t>Alignment</a:t>
            </a:r>
            <a:endParaRPr/>
          </a:p>
        </p:txBody>
      </p:sp>
      <p:sp>
        <p:nvSpPr>
          <p:cNvPr id="286" name="Google Shape;28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descr="parallel_parking.jpg" id="287" name="Google Shape;287;p34"/>
          <p:cNvPicPr preferRelativeResize="0"/>
          <p:nvPr/>
        </p:nvPicPr>
        <p:blipFill rotWithShape="1">
          <a:blip r:embed="rId3">
            <a:alphaModFix/>
          </a:blip>
          <a:srcRect b="0" l="24115" r="0" t="8717"/>
          <a:stretch/>
        </p:blipFill>
        <p:spPr>
          <a:xfrm>
            <a:off x="5325600" y="1571650"/>
            <a:ext cx="3321475" cy="2659525"/>
          </a:xfrm>
          <a:prstGeom prst="rect">
            <a:avLst/>
          </a:prstGeom>
          <a:noFill/>
          <a:ln>
            <a:noFill/>
          </a:ln>
        </p:spPr>
      </p:pic>
      <p:pic>
        <p:nvPicPr>
          <p:cNvPr id="288" name="Google Shape;288;p34"/>
          <p:cNvPicPr preferRelativeResize="0"/>
          <p:nvPr/>
        </p:nvPicPr>
        <p:blipFill rotWithShape="1">
          <a:blip r:embed="rId4">
            <a:alphaModFix/>
          </a:blip>
          <a:srcRect b="0" l="0" r="0" t="0"/>
          <a:stretch/>
        </p:blipFill>
        <p:spPr>
          <a:xfrm>
            <a:off x="8647075" y="1571650"/>
            <a:ext cx="3176700" cy="4588800"/>
          </a:xfrm>
          <a:prstGeom prst="rect">
            <a:avLst/>
          </a:prstGeom>
          <a:noFill/>
          <a:ln>
            <a:noFill/>
          </a:ln>
        </p:spPr>
      </p:pic>
      <p:pic>
        <p:nvPicPr>
          <p:cNvPr descr="Check-Mirrors.jpg" id="289" name="Google Shape;289;p34"/>
          <p:cNvPicPr preferRelativeResize="0"/>
          <p:nvPr/>
        </p:nvPicPr>
        <p:blipFill rotWithShape="1">
          <a:blip r:embed="rId5">
            <a:alphaModFix/>
          </a:blip>
          <a:srcRect b="0" l="15718" r="0" t="26621"/>
          <a:stretch/>
        </p:blipFill>
        <p:spPr>
          <a:xfrm>
            <a:off x="5325600" y="4231175"/>
            <a:ext cx="3321475" cy="1929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35"/>
          <p:cNvSpPr txBox="1"/>
          <p:nvPr>
            <p:ph type="title"/>
          </p:nvPr>
        </p:nvSpPr>
        <p:spPr>
          <a:xfrm>
            <a:off x="838200" y="1425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38761D"/>
                </a:solidFill>
                <a:latin typeface="Calibri"/>
                <a:ea typeface="Calibri"/>
                <a:cs typeface="Calibri"/>
                <a:sym typeface="Calibri"/>
              </a:rPr>
              <a:t>3. Motor Development</a:t>
            </a:r>
            <a:endParaRPr sz="6000">
              <a:solidFill>
                <a:srgbClr val="38761D"/>
              </a:solidFill>
            </a:endParaRPr>
          </a:p>
        </p:txBody>
      </p:sp>
      <p:sp>
        <p:nvSpPr>
          <p:cNvPr id="296" name="Google Shape;296;p35"/>
          <p:cNvSpPr txBox="1"/>
          <p:nvPr>
            <p:ph idx="1" type="body"/>
          </p:nvPr>
        </p:nvSpPr>
        <p:spPr>
          <a:xfrm>
            <a:off x="931425" y="1682075"/>
            <a:ext cx="10515600" cy="39225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Gross Motor Coordination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Bilateral Integration</a:t>
            </a:r>
            <a:endParaRPr/>
          </a:p>
          <a:p>
            <a:pPr indent="-228600" lvl="0" marL="228600" marR="0" rtl="0" algn="l">
              <a:lnSpc>
                <a:spcPct val="90000"/>
              </a:lnSpc>
              <a:spcBef>
                <a:spcPts val="1000"/>
              </a:spcBef>
              <a:spcAft>
                <a:spcPts val="0"/>
              </a:spcAft>
              <a:buClr>
                <a:schemeClr val="dk1"/>
              </a:buClr>
              <a:buSzPts val="2800"/>
              <a:buFont typeface="Arial"/>
              <a:buChar char="•"/>
            </a:pPr>
            <a:r>
              <a:rPr lang="en-US"/>
              <a:t>Visual </a:t>
            </a:r>
            <a:r>
              <a:rPr b="0" i="0" lang="en-US" sz="2800" u="none" cap="none" strike="noStrike">
                <a:solidFill>
                  <a:schemeClr val="dk1"/>
                </a:solidFill>
                <a:latin typeface="Calibri"/>
                <a:ea typeface="Calibri"/>
                <a:cs typeface="Calibri"/>
                <a:sym typeface="Calibri"/>
              </a:rPr>
              <a:t>Motor </a:t>
            </a:r>
            <a:r>
              <a:rPr lang="en-US"/>
              <a:t>Functions</a:t>
            </a:r>
            <a:endParaRPr/>
          </a:p>
          <a:p>
            <a:pPr indent="0" lvl="0" marL="0" marR="0" rtl="0" algn="l">
              <a:lnSpc>
                <a:spcPct val="90000"/>
              </a:lnSpc>
              <a:spcBef>
                <a:spcPts val="1000"/>
              </a:spcBef>
              <a:spcAft>
                <a:spcPts val="0"/>
              </a:spcAft>
              <a:buNone/>
            </a:pPr>
            <a:r>
              <a:t/>
            </a:r>
            <a:endParaRPr/>
          </a:p>
        </p:txBody>
      </p:sp>
      <p:sp>
        <p:nvSpPr>
          <p:cNvPr id="297" name="Google Shape;297;p3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descr="images4NE0EQ7Y.jpg" id="298" name="Google Shape;298;p35"/>
          <p:cNvPicPr preferRelativeResize="0"/>
          <p:nvPr/>
        </p:nvPicPr>
        <p:blipFill>
          <a:blip r:embed="rId3">
            <a:alphaModFix/>
          </a:blip>
          <a:stretch>
            <a:fillRect/>
          </a:stretch>
        </p:blipFill>
        <p:spPr>
          <a:xfrm>
            <a:off x="5633251" y="1682075"/>
            <a:ext cx="2671575" cy="1847850"/>
          </a:xfrm>
          <a:prstGeom prst="rect">
            <a:avLst/>
          </a:prstGeom>
          <a:noFill/>
          <a:ln>
            <a:noFill/>
          </a:ln>
        </p:spPr>
      </p:pic>
      <p:pic>
        <p:nvPicPr>
          <p:cNvPr descr="shutterstock_189347237-625x625.jpg" id="299" name="Google Shape;299;p35"/>
          <p:cNvPicPr preferRelativeResize="0"/>
          <p:nvPr/>
        </p:nvPicPr>
        <p:blipFill>
          <a:blip r:embed="rId4">
            <a:alphaModFix/>
          </a:blip>
          <a:stretch>
            <a:fillRect/>
          </a:stretch>
        </p:blipFill>
        <p:spPr>
          <a:xfrm>
            <a:off x="8350948" y="1685063"/>
            <a:ext cx="2798527" cy="1849275"/>
          </a:xfrm>
          <a:prstGeom prst="rect">
            <a:avLst/>
          </a:prstGeom>
          <a:noFill/>
          <a:ln>
            <a:noFill/>
          </a:ln>
        </p:spPr>
      </p:pic>
      <p:pic>
        <p:nvPicPr>
          <p:cNvPr id="300" name="Google Shape;300;p35"/>
          <p:cNvPicPr preferRelativeResize="0"/>
          <p:nvPr/>
        </p:nvPicPr>
        <p:blipFill>
          <a:blip r:embed="rId5">
            <a:alphaModFix/>
          </a:blip>
          <a:stretch>
            <a:fillRect/>
          </a:stretch>
        </p:blipFill>
        <p:spPr>
          <a:xfrm>
            <a:off x="838200" y="3573812"/>
            <a:ext cx="3200594" cy="2168675"/>
          </a:xfrm>
          <a:prstGeom prst="rect">
            <a:avLst/>
          </a:prstGeom>
          <a:noFill/>
          <a:ln>
            <a:noFill/>
          </a:ln>
        </p:spPr>
      </p:pic>
      <p:pic>
        <p:nvPicPr>
          <p:cNvPr id="301" name="Google Shape;301;p35"/>
          <p:cNvPicPr preferRelativeResize="0"/>
          <p:nvPr/>
        </p:nvPicPr>
        <p:blipFill rotWithShape="1">
          <a:blip r:embed="rId6">
            <a:alphaModFix/>
          </a:blip>
          <a:srcRect b="0" l="0" r="19367" t="0"/>
          <a:stretch/>
        </p:blipFill>
        <p:spPr>
          <a:xfrm>
            <a:off x="5633250" y="3552125"/>
            <a:ext cx="2671574" cy="2212050"/>
          </a:xfrm>
          <a:prstGeom prst="rect">
            <a:avLst/>
          </a:prstGeom>
          <a:noFill/>
          <a:ln>
            <a:noFill/>
          </a:ln>
        </p:spPr>
      </p:pic>
      <p:pic>
        <p:nvPicPr>
          <p:cNvPr id="302" name="Google Shape;302;p35"/>
          <p:cNvPicPr preferRelativeResize="0"/>
          <p:nvPr/>
        </p:nvPicPr>
        <p:blipFill>
          <a:blip r:embed="rId7">
            <a:alphaModFix/>
          </a:blip>
          <a:stretch>
            <a:fillRect/>
          </a:stretch>
        </p:blipFill>
        <p:spPr>
          <a:xfrm>
            <a:off x="8389300" y="3580800"/>
            <a:ext cx="2760175" cy="2154700"/>
          </a:xfrm>
          <a:prstGeom prst="rect">
            <a:avLst/>
          </a:prstGeom>
          <a:noFill/>
          <a:ln>
            <a:noFill/>
          </a:ln>
        </p:spPr>
      </p:pic>
      <p:pic>
        <p:nvPicPr>
          <p:cNvPr id="303" name="Google Shape;303;p35"/>
          <p:cNvPicPr preferRelativeResize="0"/>
          <p:nvPr/>
        </p:nvPicPr>
        <p:blipFill rotWithShape="1">
          <a:blip r:embed="rId8">
            <a:alphaModFix/>
          </a:blip>
          <a:srcRect b="20634" l="36177" r="32467" t="0"/>
          <a:stretch/>
        </p:blipFill>
        <p:spPr>
          <a:xfrm>
            <a:off x="4059725" y="3552125"/>
            <a:ext cx="1552591" cy="2212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6"/>
          <p:cNvSpPr txBox="1"/>
          <p:nvPr>
            <p:ph type="title"/>
          </p:nvPr>
        </p:nvSpPr>
        <p:spPr>
          <a:xfrm>
            <a:off x="838200" y="365125"/>
            <a:ext cx="10515600" cy="1148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0000FF"/>
                </a:solidFill>
                <a:latin typeface="Calibri"/>
                <a:ea typeface="Calibri"/>
                <a:cs typeface="Calibri"/>
                <a:sym typeface="Calibri"/>
              </a:rPr>
              <a:t>4. Cognitive Integration</a:t>
            </a:r>
            <a:endParaRPr sz="6000">
              <a:solidFill>
                <a:srgbClr val="0000FF"/>
              </a:solidFill>
            </a:endParaRPr>
          </a:p>
        </p:txBody>
      </p:sp>
      <p:sp>
        <p:nvSpPr>
          <p:cNvPr id="309" name="Google Shape;309;p36"/>
          <p:cNvSpPr txBox="1"/>
          <p:nvPr>
            <p:ph idx="1" type="body"/>
          </p:nvPr>
        </p:nvSpPr>
        <p:spPr>
          <a:xfrm>
            <a:off x="838200" y="161137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Level of Arousal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Orientation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Recognition</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Attention </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Memory</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Sequencing</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Problem Solving</a:t>
            </a:r>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Generalization</a:t>
            </a:r>
            <a:endParaRPr/>
          </a:p>
        </p:txBody>
      </p:sp>
      <p:sp>
        <p:nvSpPr>
          <p:cNvPr id="310" name="Google Shape;31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descr="teen-driving-2-large.jpg" id="311" name="Google Shape;311;p36"/>
          <p:cNvPicPr preferRelativeResize="0"/>
          <p:nvPr/>
        </p:nvPicPr>
        <p:blipFill rotWithShape="1">
          <a:blip r:embed="rId3">
            <a:alphaModFix/>
          </a:blip>
          <a:srcRect b="3809" l="0" r="0" t="0"/>
          <a:stretch/>
        </p:blipFill>
        <p:spPr>
          <a:xfrm>
            <a:off x="3577325" y="3797750"/>
            <a:ext cx="2995126" cy="1985225"/>
          </a:xfrm>
          <a:prstGeom prst="rect">
            <a:avLst/>
          </a:prstGeom>
          <a:noFill/>
          <a:ln>
            <a:noFill/>
          </a:ln>
        </p:spPr>
      </p:pic>
      <p:pic>
        <p:nvPicPr>
          <p:cNvPr descr="Sleepy-Teen-Driver.jpg" id="312" name="Google Shape;312;p36"/>
          <p:cNvPicPr preferRelativeResize="0"/>
          <p:nvPr/>
        </p:nvPicPr>
        <p:blipFill>
          <a:blip r:embed="rId4">
            <a:alphaModFix/>
          </a:blip>
          <a:stretch>
            <a:fillRect/>
          </a:stretch>
        </p:blipFill>
        <p:spPr>
          <a:xfrm>
            <a:off x="3578787" y="1840888"/>
            <a:ext cx="2992189" cy="1994800"/>
          </a:xfrm>
          <a:prstGeom prst="rect">
            <a:avLst/>
          </a:prstGeom>
          <a:noFill/>
          <a:ln>
            <a:noFill/>
          </a:ln>
        </p:spPr>
      </p:pic>
      <p:pic>
        <p:nvPicPr>
          <p:cNvPr id="313" name="Google Shape;313;p36"/>
          <p:cNvPicPr preferRelativeResize="0"/>
          <p:nvPr/>
        </p:nvPicPr>
        <p:blipFill>
          <a:blip r:embed="rId5">
            <a:alphaModFix/>
          </a:blip>
          <a:stretch>
            <a:fillRect/>
          </a:stretch>
        </p:blipFill>
        <p:spPr>
          <a:xfrm>
            <a:off x="6571009" y="1840900"/>
            <a:ext cx="2281391" cy="1994800"/>
          </a:xfrm>
          <a:prstGeom prst="rect">
            <a:avLst/>
          </a:prstGeom>
          <a:noFill/>
          <a:ln>
            <a:noFill/>
          </a:ln>
        </p:spPr>
      </p:pic>
      <p:pic>
        <p:nvPicPr>
          <p:cNvPr id="314" name="Google Shape;314;p36"/>
          <p:cNvPicPr preferRelativeResize="0"/>
          <p:nvPr/>
        </p:nvPicPr>
        <p:blipFill>
          <a:blip r:embed="rId6">
            <a:alphaModFix/>
          </a:blip>
          <a:stretch>
            <a:fillRect/>
          </a:stretch>
        </p:blipFill>
        <p:spPr>
          <a:xfrm>
            <a:off x="6571000" y="3788175"/>
            <a:ext cx="2992200" cy="1994800"/>
          </a:xfrm>
          <a:prstGeom prst="rect">
            <a:avLst/>
          </a:prstGeom>
          <a:noFill/>
          <a:ln>
            <a:noFill/>
          </a:ln>
        </p:spPr>
      </p:pic>
      <p:pic>
        <p:nvPicPr>
          <p:cNvPr id="315" name="Google Shape;315;p36"/>
          <p:cNvPicPr preferRelativeResize="0"/>
          <p:nvPr/>
        </p:nvPicPr>
        <p:blipFill>
          <a:blip r:embed="rId7">
            <a:alphaModFix/>
          </a:blip>
          <a:stretch>
            <a:fillRect/>
          </a:stretch>
        </p:blipFill>
        <p:spPr>
          <a:xfrm>
            <a:off x="8852400" y="1840900"/>
            <a:ext cx="2792720" cy="1994800"/>
          </a:xfrm>
          <a:prstGeom prst="rect">
            <a:avLst/>
          </a:prstGeom>
          <a:noFill/>
          <a:ln>
            <a:noFill/>
          </a:ln>
        </p:spPr>
      </p:pic>
      <p:pic>
        <p:nvPicPr>
          <p:cNvPr id="316" name="Google Shape;316;p36"/>
          <p:cNvPicPr preferRelativeResize="0"/>
          <p:nvPr/>
        </p:nvPicPr>
        <p:blipFill rotWithShape="1">
          <a:blip r:embed="rId8">
            <a:alphaModFix/>
          </a:blip>
          <a:srcRect b="33038" l="0" r="0" t="0"/>
          <a:stretch/>
        </p:blipFill>
        <p:spPr>
          <a:xfrm>
            <a:off x="9425775" y="3797750"/>
            <a:ext cx="2219350" cy="1994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7"/>
          <p:cNvSpPr txBox="1"/>
          <p:nvPr>
            <p:ph type="title"/>
          </p:nvPr>
        </p:nvSpPr>
        <p:spPr>
          <a:xfrm>
            <a:off x="838200" y="365125"/>
            <a:ext cx="10515600" cy="1066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CC0000"/>
                </a:solidFill>
                <a:latin typeface="Calibri"/>
                <a:ea typeface="Calibri"/>
                <a:cs typeface="Calibri"/>
                <a:sym typeface="Calibri"/>
              </a:rPr>
              <a:t>5. Psychosocial Abilities </a:t>
            </a:r>
            <a:endParaRPr sz="6000">
              <a:solidFill>
                <a:srgbClr val="CC0000"/>
              </a:solidFill>
            </a:endParaRPr>
          </a:p>
        </p:txBody>
      </p:sp>
      <p:sp>
        <p:nvSpPr>
          <p:cNvPr id="322" name="Google Shape;322;p37"/>
          <p:cNvSpPr txBox="1"/>
          <p:nvPr>
            <p:ph idx="1" type="body"/>
          </p:nvPr>
        </p:nvSpPr>
        <p:spPr>
          <a:xfrm>
            <a:off x="838200" y="1825625"/>
            <a:ext cx="2983200" cy="1191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2800" u="none" cap="none" strike="noStrike">
                <a:solidFill>
                  <a:schemeClr val="dk1"/>
                </a:solidFill>
                <a:latin typeface="Calibri"/>
                <a:ea typeface="Calibri"/>
                <a:cs typeface="Calibri"/>
                <a:sym typeface="Calibri"/>
              </a:rPr>
              <a:t>Role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b="0" i="0" lang="en-US" sz="2800" u="none" cap="none" strike="noStrike">
                <a:solidFill>
                  <a:schemeClr val="dk1"/>
                </a:solidFill>
                <a:latin typeface="Calibri"/>
                <a:ea typeface="Calibri"/>
                <a:cs typeface="Calibri"/>
                <a:sym typeface="Calibri"/>
              </a:rPr>
              <a:t>Performance</a:t>
            </a:r>
            <a:endParaRPr/>
          </a:p>
          <a:p>
            <a:pPr indent="0" lvl="0" marL="0" marR="0" rtl="0" algn="l">
              <a:lnSpc>
                <a:spcPct val="90000"/>
              </a:lnSpc>
              <a:spcBef>
                <a:spcPts val="1000"/>
              </a:spcBef>
              <a:spcAft>
                <a:spcPts val="0"/>
              </a:spcAft>
              <a:buNone/>
            </a:pPr>
            <a:r>
              <a:t/>
            </a:r>
            <a:endParaRPr/>
          </a:p>
        </p:txBody>
      </p:sp>
      <p:sp>
        <p:nvSpPr>
          <p:cNvPr id="323" name="Google Shape;32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descr="teen-driver-ticket1.jpg" id="324" name="Google Shape;324;p37"/>
          <p:cNvPicPr preferRelativeResize="0"/>
          <p:nvPr/>
        </p:nvPicPr>
        <p:blipFill>
          <a:blip r:embed="rId3">
            <a:alphaModFix/>
          </a:blip>
          <a:stretch>
            <a:fillRect/>
          </a:stretch>
        </p:blipFill>
        <p:spPr>
          <a:xfrm>
            <a:off x="6176975" y="1591423"/>
            <a:ext cx="3098595" cy="2081875"/>
          </a:xfrm>
          <a:prstGeom prst="rect">
            <a:avLst/>
          </a:prstGeom>
          <a:noFill/>
          <a:ln>
            <a:noFill/>
          </a:ln>
        </p:spPr>
      </p:pic>
      <p:pic>
        <p:nvPicPr>
          <p:cNvPr descr="Teen%20Drivers.jpg" id="325" name="Google Shape;325;p37"/>
          <p:cNvPicPr preferRelativeResize="0"/>
          <p:nvPr/>
        </p:nvPicPr>
        <p:blipFill>
          <a:blip r:embed="rId4">
            <a:alphaModFix/>
          </a:blip>
          <a:stretch>
            <a:fillRect/>
          </a:stretch>
        </p:blipFill>
        <p:spPr>
          <a:xfrm>
            <a:off x="3055162" y="3635450"/>
            <a:ext cx="3121824" cy="2254475"/>
          </a:xfrm>
          <a:prstGeom prst="rect">
            <a:avLst/>
          </a:prstGeom>
          <a:noFill/>
          <a:ln>
            <a:noFill/>
          </a:ln>
        </p:spPr>
      </p:pic>
      <p:pic>
        <p:nvPicPr>
          <p:cNvPr id="326" name="Google Shape;326;p37"/>
          <p:cNvPicPr preferRelativeResize="0"/>
          <p:nvPr/>
        </p:nvPicPr>
        <p:blipFill rotWithShape="1">
          <a:blip r:embed="rId5">
            <a:alphaModFix/>
          </a:blip>
          <a:srcRect b="12369" l="9093" r="17571" t="13291"/>
          <a:stretch/>
        </p:blipFill>
        <p:spPr>
          <a:xfrm>
            <a:off x="6176975" y="3635450"/>
            <a:ext cx="3098600" cy="2254475"/>
          </a:xfrm>
          <a:prstGeom prst="rect">
            <a:avLst/>
          </a:prstGeom>
          <a:noFill/>
          <a:ln>
            <a:noFill/>
          </a:ln>
        </p:spPr>
      </p:pic>
      <p:pic>
        <p:nvPicPr>
          <p:cNvPr id="327" name="Google Shape;327;p37"/>
          <p:cNvPicPr preferRelativeResize="0"/>
          <p:nvPr/>
        </p:nvPicPr>
        <p:blipFill rotWithShape="1">
          <a:blip r:embed="rId6">
            <a:alphaModFix/>
          </a:blip>
          <a:srcRect b="7246" l="0" r="0" t="7100"/>
          <a:stretch/>
        </p:blipFill>
        <p:spPr>
          <a:xfrm>
            <a:off x="3055175" y="1591425"/>
            <a:ext cx="3121800" cy="2081876"/>
          </a:xfrm>
          <a:prstGeom prst="rect">
            <a:avLst/>
          </a:prstGeom>
          <a:noFill/>
          <a:ln>
            <a:noFill/>
          </a:ln>
        </p:spPr>
      </p:pic>
      <p:sp>
        <p:nvSpPr>
          <p:cNvPr id="328" name="Google Shape;328;p37"/>
          <p:cNvSpPr txBox="1"/>
          <p:nvPr>
            <p:ph idx="1" type="body"/>
          </p:nvPr>
        </p:nvSpPr>
        <p:spPr>
          <a:xfrm>
            <a:off x="9494525" y="1749975"/>
            <a:ext cx="1859400" cy="163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US"/>
              <a:t>Social Conduct</a:t>
            </a:r>
            <a:endParaRPr/>
          </a:p>
        </p:txBody>
      </p:sp>
      <p:sp>
        <p:nvSpPr>
          <p:cNvPr id="329" name="Google Shape;329;p37"/>
          <p:cNvSpPr txBox="1"/>
          <p:nvPr/>
        </p:nvSpPr>
        <p:spPr>
          <a:xfrm>
            <a:off x="738875" y="4171549"/>
            <a:ext cx="2780100" cy="1428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rPr lang="en-US" sz="2800">
                <a:solidFill>
                  <a:schemeClr val="dk1"/>
                </a:solidFill>
                <a:latin typeface="Calibri"/>
                <a:ea typeface="Calibri"/>
                <a:cs typeface="Calibri"/>
                <a:sym typeface="Calibri"/>
              </a:rPr>
              <a:t>Interpersonal </a:t>
            </a:r>
            <a:endParaRPr sz="2800">
              <a:solidFill>
                <a:schemeClr val="dk1"/>
              </a:solidFill>
              <a:latin typeface="Calibri"/>
              <a:ea typeface="Calibri"/>
              <a:cs typeface="Calibri"/>
              <a:sym typeface="Calibri"/>
            </a:endParaRPr>
          </a:p>
          <a:p>
            <a:pPr indent="0" lvl="0" marL="0" rtl="0" algn="l">
              <a:lnSpc>
                <a:spcPct val="100000"/>
              </a:lnSpc>
              <a:spcBef>
                <a:spcPts val="1000"/>
              </a:spcBef>
              <a:spcAft>
                <a:spcPts val="0"/>
              </a:spcAft>
              <a:buNone/>
            </a:pPr>
            <a:r>
              <a:rPr lang="en-US" sz="2800">
                <a:solidFill>
                  <a:schemeClr val="dk1"/>
                </a:solidFill>
                <a:latin typeface="Calibri"/>
                <a:ea typeface="Calibri"/>
                <a:cs typeface="Calibri"/>
                <a:sym typeface="Calibri"/>
              </a:rPr>
              <a:t>Skills</a:t>
            </a:r>
            <a:endParaRPr sz="2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a:p>
        </p:txBody>
      </p:sp>
      <p:sp>
        <p:nvSpPr>
          <p:cNvPr id="330" name="Google Shape;330;p37"/>
          <p:cNvSpPr txBox="1"/>
          <p:nvPr/>
        </p:nvSpPr>
        <p:spPr>
          <a:xfrm>
            <a:off x="9275575" y="4587775"/>
            <a:ext cx="2709300" cy="1134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000"/>
              </a:spcBef>
              <a:spcAft>
                <a:spcPts val="0"/>
              </a:spcAft>
              <a:buNone/>
            </a:pPr>
            <a:r>
              <a:rPr lang="en-US" sz="2800">
                <a:solidFill>
                  <a:schemeClr val="dk1"/>
                </a:solidFill>
                <a:latin typeface="Calibri"/>
                <a:ea typeface="Calibri"/>
                <a:cs typeface="Calibri"/>
                <a:sym typeface="Calibri"/>
              </a:rPr>
              <a:t>   Self</a:t>
            </a:r>
            <a:endParaRPr sz="2800">
              <a:solidFill>
                <a:schemeClr val="dk1"/>
              </a:solidFill>
              <a:latin typeface="Calibri"/>
              <a:ea typeface="Calibri"/>
              <a:cs typeface="Calibri"/>
              <a:sym typeface="Calibri"/>
            </a:endParaRPr>
          </a:p>
          <a:p>
            <a:pPr indent="0" lvl="0" marL="0" rtl="0" algn="l">
              <a:lnSpc>
                <a:spcPct val="100000"/>
              </a:lnSpc>
              <a:spcBef>
                <a:spcPts val="1000"/>
              </a:spcBef>
              <a:spcAft>
                <a:spcPts val="1000"/>
              </a:spcAft>
              <a:buNone/>
            </a:pPr>
            <a:r>
              <a:rPr lang="en-US" sz="2800">
                <a:solidFill>
                  <a:schemeClr val="dk1"/>
                </a:solidFill>
                <a:latin typeface="Calibri"/>
                <a:ea typeface="Calibri"/>
                <a:cs typeface="Calibri"/>
                <a:sym typeface="Calibri"/>
              </a:rPr>
              <a:t>   Concept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38"/>
          <p:cNvSpPr txBox="1"/>
          <p:nvPr>
            <p:ph type="title"/>
          </p:nvPr>
        </p:nvSpPr>
        <p:spPr>
          <a:xfrm>
            <a:off x="838200" y="365125"/>
            <a:ext cx="10515600" cy="1066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6000" u="none" cap="none" strike="noStrike">
                <a:solidFill>
                  <a:srgbClr val="45818E"/>
                </a:solidFill>
                <a:latin typeface="Calibri"/>
                <a:ea typeface="Calibri"/>
                <a:cs typeface="Calibri"/>
                <a:sym typeface="Calibri"/>
              </a:rPr>
              <a:t>6. Psychological </a:t>
            </a:r>
            <a:r>
              <a:rPr lang="en-US" sz="6000">
                <a:solidFill>
                  <a:srgbClr val="45818E"/>
                </a:solidFill>
              </a:rPr>
              <a:t>Profile</a:t>
            </a:r>
            <a:endParaRPr sz="6000">
              <a:solidFill>
                <a:srgbClr val="45818E"/>
              </a:solidFill>
            </a:endParaRPr>
          </a:p>
        </p:txBody>
      </p:sp>
      <p:sp>
        <p:nvSpPr>
          <p:cNvPr id="337" name="Google Shape;337;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US"/>
              <a:t>Stress Management/</a:t>
            </a:r>
            <a:endParaRPr/>
          </a:p>
          <a:p>
            <a:pPr indent="0" lvl="0" marL="0" marR="0" rtl="0" algn="l">
              <a:lnSpc>
                <a:spcPct val="90000"/>
              </a:lnSpc>
              <a:spcBef>
                <a:spcPts val="0"/>
              </a:spcBef>
              <a:spcAft>
                <a:spcPts val="0"/>
              </a:spcAft>
              <a:buNone/>
            </a:pPr>
            <a:r>
              <a:rPr lang="en-US"/>
              <a:t>  </a:t>
            </a:r>
            <a:r>
              <a:rPr b="0" i="0" lang="en-US" sz="2800" u="none" cap="none" strike="noStrike">
                <a:solidFill>
                  <a:schemeClr val="dk1"/>
                </a:solidFill>
                <a:latin typeface="Calibri"/>
                <a:ea typeface="Calibri"/>
                <a:cs typeface="Calibri"/>
                <a:sym typeface="Calibri"/>
              </a:rPr>
              <a:t>Coping Skills</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1000"/>
              </a:spcBef>
              <a:spcAft>
                <a:spcPts val="0"/>
              </a:spcAft>
              <a:buNone/>
            </a:pPr>
            <a:r>
              <a:rPr lang="en-US"/>
              <a:t>Organization/</a:t>
            </a:r>
            <a:endParaRPr/>
          </a:p>
          <a:p>
            <a:pPr indent="0" lvl="0" marL="0" marR="0" rtl="0" algn="l">
              <a:lnSpc>
                <a:spcPct val="90000"/>
              </a:lnSpc>
              <a:spcBef>
                <a:spcPts val="1000"/>
              </a:spcBef>
              <a:spcAft>
                <a:spcPts val="0"/>
              </a:spcAft>
              <a:buNone/>
            </a:pPr>
            <a:r>
              <a:rPr b="0" i="0" lang="en-US" sz="2800" u="none" cap="none" strike="noStrike">
                <a:solidFill>
                  <a:schemeClr val="dk1"/>
                </a:solidFill>
                <a:latin typeface="Calibri"/>
                <a:ea typeface="Calibri"/>
                <a:cs typeface="Calibri"/>
                <a:sym typeface="Calibri"/>
              </a:rPr>
              <a:t>Time Management</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t/>
            </a:r>
            <a:endParaRPr/>
          </a:p>
          <a:p>
            <a:pPr indent="0" lvl="0" marL="0" marR="0" rtl="0" algn="l">
              <a:lnSpc>
                <a:spcPct val="90000"/>
              </a:lnSpc>
              <a:spcBef>
                <a:spcPts val="1000"/>
              </a:spcBef>
              <a:spcAft>
                <a:spcPts val="0"/>
              </a:spcAft>
              <a:buNone/>
            </a:pPr>
            <a:r>
              <a:rPr b="0" i="0" lang="en-US" sz="2800" u="none" cap="none" strike="noStrike">
                <a:solidFill>
                  <a:schemeClr val="dk1"/>
                </a:solidFill>
                <a:latin typeface="Calibri"/>
                <a:ea typeface="Calibri"/>
                <a:cs typeface="Calibri"/>
                <a:sym typeface="Calibri"/>
              </a:rPr>
              <a:t>Self-Awareness,</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rPr b="0" i="0" lang="en-US" sz="2800" u="none" cap="none" strike="noStrike">
                <a:solidFill>
                  <a:schemeClr val="dk1"/>
                </a:solidFill>
                <a:latin typeface="Calibri"/>
                <a:ea typeface="Calibri"/>
                <a:cs typeface="Calibri"/>
                <a:sym typeface="Calibri"/>
              </a:rPr>
              <a:t>Control</a:t>
            </a:r>
            <a:endParaRPr/>
          </a:p>
          <a:p>
            <a:pPr indent="0" lvl="0" marL="0" marR="0" rtl="0" algn="l">
              <a:lnSpc>
                <a:spcPct val="90000"/>
              </a:lnSpc>
              <a:spcBef>
                <a:spcPts val="1000"/>
              </a:spcBef>
              <a:spcAft>
                <a:spcPts val="0"/>
              </a:spcAft>
              <a:buClr>
                <a:schemeClr val="dk1"/>
              </a:buClr>
              <a:buFont typeface="Arial"/>
              <a:buNone/>
            </a:pPr>
            <a:r>
              <a:t/>
            </a:r>
            <a:endParaRPr b="0" i="0" sz="2800" u="none" cap="none" strike="noStrike">
              <a:solidFill>
                <a:schemeClr val="dk1"/>
              </a:solidFill>
              <a:latin typeface="Calibri"/>
              <a:ea typeface="Calibri"/>
              <a:cs typeface="Calibri"/>
              <a:sym typeface="Calibri"/>
            </a:endParaRPr>
          </a:p>
        </p:txBody>
      </p:sp>
      <p:sp>
        <p:nvSpPr>
          <p:cNvPr id="338" name="Google Shape;33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id="339" name="Google Shape;339;p38"/>
          <p:cNvPicPr preferRelativeResize="0"/>
          <p:nvPr/>
        </p:nvPicPr>
        <p:blipFill rotWithShape="1">
          <a:blip r:embed="rId3">
            <a:alphaModFix/>
          </a:blip>
          <a:srcRect b="0" l="0" r="0" t="0"/>
          <a:stretch/>
        </p:blipFill>
        <p:spPr>
          <a:xfrm>
            <a:off x="3980125" y="1690700"/>
            <a:ext cx="3810300" cy="2526300"/>
          </a:xfrm>
          <a:prstGeom prst="rect">
            <a:avLst/>
          </a:prstGeom>
          <a:noFill/>
          <a:ln>
            <a:noFill/>
          </a:ln>
        </p:spPr>
      </p:pic>
      <p:pic>
        <p:nvPicPr>
          <p:cNvPr id="340" name="Google Shape;340;p38"/>
          <p:cNvPicPr preferRelativeResize="0"/>
          <p:nvPr/>
        </p:nvPicPr>
        <p:blipFill rotWithShape="1">
          <a:blip r:embed="rId4">
            <a:alphaModFix/>
          </a:blip>
          <a:srcRect b="0" l="0" r="0" t="0"/>
          <a:stretch/>
        </p:blipFill>
        <p:spPr>
          <a:xfrm>
            <a:off x="3980125" y="4009800"/>
            <a:ext cx="3871200" cy="2103600"/>
          </a:xfrm>
          <a:prstGeom prst="rect">
            <a:avLst/>
          </a:prstGeom>
          <a:noFill/>
          <a:ln>
            <a:noFill/>
          </a:ln>
        </p:spPr>
      </p:pic>
      <p:pic>
        <p:nvPicPr>
          <p:cNvPr id="341" name="Google Shape;341;p38"/>
          <p:cNvPicPr preferRelativeResize="0"/>
          <p:nvPr/>
        </p:nvPicPr>
        <p:blipFill>
          <a:blip r:embed="rId5">
            <a:alphaModFix/>
          </a:blip>
          <a:stretch>
            <a:fillRect/>
          </a:stretch>
        </p:blipFill>
        <p:spPr>
          <a:xfrm>
            <a:off x="7790423" y="1690700"/>
            <a:ext cx="3602899" cy="2319108"/>
          </a:xfrm>
          <a:prstGeom prst="rect">
            <a:avLst/>
          </a:prstGeom>
          <a:noFill/>
          <a:ln>
            <a:noFill/>
          </a:ln>
        </p:spPr>
      </p:pic>
      <p:pic>
        <p:nvPicPr>
          <p:cNvPr id="342" name="Google Shape;342;p38"/>
          <p:cNvPicPr preferRelativeResize="0"/>
          <p:nvPr/>
        </p:nvPicPr>
        <p:blipFill>
          <a:blip r:embed="rId6">
            <a:alphaModFix/>
          </a:blip>
          <a:stretch>
            <a:fillRect/>
          </a:stretch>
        </p:blipFill>
        <p:spPr>
          <a:xfrm>
            <a:off x="7790425" y="4009800"/>
            <a:ext cx="3602900" cy="2103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Pre-Driving </a:t>
            </a:r>
            <a:r>
              <a:rPr lang="en-US"/>
              <a:t>“Readiness” A</a:t>
            </a:r>
            <a:r>
              <a:rPr b="0" i="0" lang="en-US" sz="4400" u="none" cap="none" strike="noStrike">
                <a:solidFill>
                  <a:schemeClr val="dk1"/>
                </a:solidFill>
                <a:latin typeface="Calibri"/>
                <a:ea typeface="Calibri"/>
                <a:cs typeface="Calibri"/>
                <a:sym typeface="Calibri"/>
              </a:rPr>
              <a:t>ssessment Tools</a:t>
            </a:r>
            <a:endParaRPr/>
          </a:p>
        </p:txBody>
      </p:sp>
      <p:sp>
        <p:nvSpPr>
          <p:cNvPr id="348" name="Google Shape;348;p39"/>
          <p:cNvSpPr txBox="1"/>
          <p:nvPr>
            <p:ph idx="1" type="body"/>
          </p:nvPr>
        </p:nvSpPr>
        <p:spPr>
          <a:xfrm>
            <a:off x="838200" y="14003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US" sz="2600"/>
              <a:t>ADL/IADLs: </a:t>
            </a:r>
            <a:r>
              <a:rPr lang="en-US" sz="2600">
                <a:solidFill>
                  <a:srgbClr val="4472C4"/>
                </a:solidFill>
              </a:rPr>
              <a:t>*Obs/Report, Custom vs. Standardized</a:t>
            </a:r>
            <a:endParaRPr sz="2600">
              <a:solidFill>
                <a:srgbClr val="4472C4"/>
              </a:solidFill>
            </a:endParaRPr>
          </a:p>
          <a:p>
            <a:pPr indent="0" lvl="0" marL="0" rtl="0" algn="l">
              <a:lnSpc>
                <a:spcPct val="80000"/>
              </a:lnSpc>
              <a:spcBef>
                <a:spcPts val="0"/>
              </a:spcBef>
              <a:spcAft>
                <a:spcPts val="0"/>
              </a:spcAft>
              <a:buClr>
                <a:schemeClr val="dk1"/>
              </a:buClr>
              <a:buSzPts val="1100"/>
              <a:buFont typeface="Arial"/>
              <a:buNone/>
            </a:pPr>
            <a:r>
              <a:rPr lang="en-US" sz="2600">
                <a:solidFill>
                  <a:srgbClr val="4472C4"/>
                </a:solidFill>
              </a:rPr>
              <a:t>   PEDI, AMPS, FIM, Klein-Bell Scale, SOTOF</a:t>
            </a:r>
            <a:endParaRPr sz="2600">
              <a:solidFill>
                <a:srgbClr val="4472C4"/>
              </a:solidFill>
            </a:endParaRPr>
          </a:p>
          <a:p>
            <a:pPr indent="0" lvl="0" marL="0" rtl="0" algn="l">
              <a:lnSpc>
                <a:spcPct val="80000"/>
              </a:lnSpc>
              <a:spcBef>
                <a:spcPts val="0"/>
              </a:spcBef>
              <a:spcAft>
                <a:spcPts val="0"/>
              </a:spcAft>
              <a:buClr>
                <a:schemeClr val="dk1"/>
              </a:buClr>
              <a:buSzPts val="1100"/>
              <a:buFont typeface="Arial"/>
              <a:buNone/>
            </a:pPr>
            <a:r>
              <a:rPr lang="en-US" sz="2600"/>
              <a:t>Sensory: </a:t>
            </a:r>
            <a:r>
              <a:rPr lang="en-US" sz="2600">
                <a:solidFill>
                  <a:srgbClr val="4472C4"/>
                </a:solidFill>
              </a:rPr>
              <a:t>Sensory Profile, SPM, Clinical *Obs, Visual Perceptual</a:t>
            </a:r>
            <a:endParaRPr sz="2600">
              <a:solidFill>
                <a:srgbClr val="4472C4"/>
              </a:solidFill>
            </a:endParaRPr>
          </a:p>
          <a:p>
            <a:pPr indent="0" lvl="0" marL="0" rtl="0" algn="l">
              <a:lnSpc>
                <a:spcPct val="80000"/>
              </a:lnSpc>
              <a:spcBef>
                <a:spcPts val="1000"/>
              </a:spcBef>
              <a:spcAft>
                <a:spcPts val="0"/>
              </a:spcAft>
              <a:buClr>
                <a:schemeClr val="dk1"/>
              </a:buClr>
              <a:buSzPts val="1100"/>
              <a:buFont typeface="Arial"/>
              <a:buNone/>
            </a:pPr>
            <a:r>
              <a:rPr lang="en-US" sz="2600"/>
              <a:t>Neuromusculoskeletal: </a:t>
            </a:r>
            <a:r>
              <a:rPr lang="en-US" sz="2600">
                <a:solidFill>
                  <a:srgbClr val="4472C4"/>
                </a:solidFill>
              </a:rPr>
              <a:t>ROM, MMT, Reflex Testing</a:t>
            </a:r>
            <a:endParaRPr sz="2600">
              <a:solidFill>
                <a:srgbClr val="4472C4"/>
              </a:solidFill>
            </a:endParaRPr>
          </a:p>
          <a:p>
            <a:pPr indent="0" lvl="0" marL="0" rtl="0" algn="l">
              <a:lnSpc>
                <a:spcPct val="80000"/>
              </a:lnSpc>
              <a:spcBef>
                <a:spcPts val="1000"/>
              </a:spcBef>
              <a:spcAft>
                <a:spcPts val="0"/>
              </a:spcAft>
              <a:buClr>
                <a:schemeClr val="dk1"/>
              </a:buClr>
              <a:buSzPts val="1100"/>
              <a:buFont typeface="Arial"/>
              <a:buNone/>
            </a:pPr>
            <a:r>
              <a:rPr lang="en-US" sz="2600"/>
              <a:t>Motor/Visual: </a:t>
            </a:r>
            <a:r>
              <a:rPr lang="en-US" sz="2600">
                <a:solidFill>
                  <a:srgbClr val="4472C4"/>
                </a:solidFill>
              </a:rPr>
              <a:t>BOT-2, GOAL, “Beery VMI”, Ocular Motility</a:t>
            </a:r>
            <a:endParaRPr sz="2600">
              <a:solidFill>
                <a:srgbClr val="4472C4"/>
              </a:solidFill>
            </a:endParaRPr>
          </a:p>
          <a:p>
            <a:pPr indent="0" lvl="0" marL="0" rtl="0" algn="l">
              <a:lnSpc>
                <a:spcPct val="80000"/>
              </a:lnSpc>
              <a:spcBef>
                <a:spcPts val="1000"/>
              </a:spcBef>
              <a:spcAft>
                <a:spcPts val="0"/>
              </a:spcAft>
              <a:buClr>
                <a:schemeClr val="dk1"/>
              </a:buClr>
              <a:buSzPts val="1100"/>
              <a:buFont typeface="Arial"/>
              <a:buNone/>
            </a:pPr>
            <a:r>
              <a:rPr lang="en-US" sz="2600"/>
              <a:t>Cognitive Integration: </a:t>
            </a:r>
            <a:r>
              <a:rPr lang="en-US" sz="2600">
                <a:solidFill>
                  <a:srgbClr val="4472C4"/>
                </a:solidFill>
              </a:rPr>
              <a:t>Piaget’s Inventory/PIE, *Obs/Teacher Report,    SNAP-IV/NICHQ Vanderbilt Assessment Scale,    Educational Diagnostician</a:t>
            </a:r>
            <a:endParaRPr sz="2600">
              <a:solidFill>
                <a:srgbClr val="4472C4"/>
              </a:solidFill>
            </a:endParaRPr>
          </a:p>
          <a:p>
            <a:pPr indent="0" lvl="0" marL="0" rtl="0" algn="l">
              <a:lnSpc>
                <a:spcPct val="80000"/>
              </a:lnSpc>
              <a:spcBef>
                <a:spcPts val="1000"/>
              </a:spcBef>
              <a:spcAft>
                <a:spcPts val="0"/>
              </a:spcAft>
              <a:buClr>
                <a:schemeClr val="dk1"/>
              </a:buClr>
              <a:buSzPts val="1100"/>
              <a:buFont typeface="Arial"/>
              <a:buNone/>
            </a:pPr>
            <a:r>
              <a:rPr lang="en-US" sz="2600"/>
              <a:t>Psychosocial: </a:t>
            </a:r>
            <a:r>
              <a:rPr lang="en-US" sz="2600">
                <a:solidFill>
                  <a:srgbClr val="4472C4"/>
                </a:solidFill>
              </a:rPr>
              <a:t>*Obs/Speech Therapy or Recreation Therapist Findings</a:t>
            </a:r>
            <a:endParaRPr sz="2600">
              <a:solidFill>
                <a:srgbClr val="4472C4"/>
              </a:solidFill>
            </a:endParaRPr>
          </a:p>
          <a:p>
            <a:pPr indent="0" lvl="0" marL="0" rtl="0" algn="l">
              <a:lnSpc>
                <a:spcPct val="80000"/>
              </a:lnSpc>
              <a:spcBef>
                <a:spcPts val="1000"/>
              </a:spcBef>
              <a:spcAft>
                <a:spcPts val="0"/>
              </a:spcAft>
              <a:buClr>
                <a:schemeClr val="dk1"/>
              </a:buClr>
              <a:buSzPts val="1100"/>
              <a:buFont typeface="Arial"/>
              <a:buNone/>
            </a:pPr>
            <a:r>
              <a:rPr lang="en-US" sz="2600"/>
              <a:t>Psychological: </a:t>
            </a:r>
            <a:r>
              <a:rPr lang="en-US" sz="2600">
                <a:solidFill>
                  <a:srgbClr val="4472C4"/>
                </a:solidFill>
              </a:rPr>
              <a:t>*Obs/Parent Report, Counselor/Neuropsych Findings</a:t>
            </a:r>
            <a:endParaRPr sz="2600">
              <a:solidFill>
                <a:srgbClr val="4472C4"/>
              </a:solidFill>
            </a:endParaRPr>
          </a:p>
        </p:txBody>
      </p:sp>
      <p:sp>
        <p:nvSpPr>
          <p:cNvPr id="349" name="Google Shape;34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0"/>
          <p:cNvSpPr txBox="1"/>
          <p:nvPr>
            <p:ph type="title"/>
          </p:nvPr>
        </p:nvSpPr>
        <p:spPr>
          <a:xfrm>
            <a:off x="838200" y="7582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lang="en-US"/>
              <a:t>Treatment &amp; </a:t>
            </a:r>
            <a:r>
              <a:rPr b="0" i="0" lang="en-US" sz="4400" u="none" cap="none" strike="noStrike">
                <a:solidFill>
                  <a:schemeClr val="dk1"/>
                </a:solidFill>
                <a:latin typeface="Calibri"/>
                <a:ea typeface="Calibri"/>
                <a:cs typeface="Calibri"/>
                <a:sym typeface="Calibri"/>
              </a:rPr>
              <a:t>Home Program Options</a:t>
            </a:r>
            <a:endParaRPr/>
          </a:p>
        </p:txBody>
      </p:sp>
      <p:sp>
        <p:nvSpPr>
          <p:cNvPr id="355" name="Google Shape;355;p40"/>
          <p:cNvSpPr txBox="1"/>
          <p:nvPr>
            <p:ph idx="1" type="body"/>
          </p:nvPr>
        </p:nvSpPr>
        <p:spPr>
          <a:xfrm>
            <a:off x="838200" y="1155475"/>
            <a:ext cx="10869900" cy="50847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chemeClr val="dk1"/>
              </a:buClr>
              <a:buSzPts val="2800"/>
              <a:buFont typeface="Arial"/>
              <a:buChar char="•"/>
            </a:pPr>
            <a:r>
              <a:rPr lang="en-US"/>
              <a:t>Therapeutic E</a:t>
            </a:r>
            <a:r>
              <a:rPr b="0" i="0" lang="en-US" sz="2800" u="none" cap="none" strike="noStrike">
                <a:solidFill>
                  <a:schemeClr val="dk1"/>
                </a:solidFill>
                <a:latin typeface="Calibri"/>
                <a:ea typeface="Calibri"/>
                <a:cs typeface="Calibri"/>
                <a:sym typeface="Calibri"/>
              </a:rPr>
              <a:t>xercises/Activities</a:t>
            </a:r>
            <a:endParaRPr/>
          </a:p>
          <a:p>
            <a:pPr indent="-228600" lvl="1" marL="685800" marR="0" rtl="0" algn="l">
              <a:lnSpc>
                <a:spcPct val="80000"/>
              </a:lnSpc>
              <a:spcBef>
                <a:spcPts val="500"/>
              </a:spcBef>
              <a:spcAft>
                <a:spcPts val="0"/>
              </a:spcAft>
              <a:buClr>
                <a:srgbClr val="000000"/>
              </a:buClr>
              <a:buSzPts val="2400"/>
              <a:buFont typeface="Arial"/>
              <a:buChar char="•"/>
            </a:pPr>
            <a:r>
              <a:rPr lang="en-US">
                <a:solidFill>
                  <a:srgbClr val="000000"/>
                </a:solidFill>
              </a:rPr>
              <a:t>Strength, Coordination, Processing/Multitasking &amp; Functional Vision Activities</a:t>
            </a:r>
            <a:endParaRPr>
              <a:solidFill>
                <a:srgbClr val="000000"/>
              </a:solidFill>
            </a:endParaRPr>
          </a:p>
          <a:p>
            <a:pPr indent="-228600" lvl="1" marL="685800" marR="0" rtl="0" algn="l">
              <a:lnSpc>
                <a:spcPct val="80000"/>
              </a:lnSpc>
              <a:spcBef>
                <a:spcPts val="5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Ready Bodies Learning Minds® or other </a:t>
            </a:r>
            <a:r>
              <a:rPr lang="en-US">
                <a:solidFill>
                  <a:srgbClr val="000000"/>
                </a:solidFill>
              </a:rPr>
              <a:t>r</a:t>
            </a:r>
            <a:r>
              <a:rPr b="0" i="0" lang="en-US" sz="2400" u="none" cap="none" strike="noStrike">
                <a:solidFill>
                  <a:srgbClr val="000000"/>
                </a:solidFill>
                <a:latin typeface="Calibri"/>
                <a:ea typeface="Calibri"/>
                <a:cs typeface="Calibri"/>
                <a:sym typeface="Calibri"/>
              </a:rPr>
              <a:t>eflex integration</a:t>
            </a:r>
            <a:r>
              <a:rPr lang="en-US">
                <a:solidFill>
                  <a:srgbClr val="000000"/>
                </a:solidFill>
              </a:rPr>
              <a:t> &amp; </a:t>
            </a:r>
            <a:r>
              <a:rPr b="0" i="0" lang="en-US" sz="2400" u="none" cap="none" strike="noStrike">
                <a:solidFill>
                  <a:srgbClr val="000000"/>
                </a:solidFill>
                <a:latin typeface="Calibri"/>
                <a:ea typeface="Calibri"/>
                <a:cs typeface="Calibri"/>
                <a:sym typeface="Calibri"/>
              </a:rPr>
              <a:t>ROM activities</a:t>
            </a:r>
            <a:endParaRPr>
              <a:solidFill>
                <a:srgbClr val="000000"/>
              </a:solidFill>
            </a:endParaRPr>
          </a:p>
          <a:p>
            <a:pPr indent="-228600" lvl="1" marL="685800" marR="0" rtl="0" algn="l">
              <a:lnSpc>
                <a:spcPct val="80000"/>
              </a:lnSpc>
              <a:spcBef>
                <a:spcPts val="5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Superflex®, Zones of Regulation</a:t>
            </a:r>
            <a:r>
              <a:rPr lang="en-US">
                <a:solidFill>
                  <a:srgbClr val="000000"/>
                </a:solidFill>
              </a:rPr>
              <a:t>®</a:t>
            </a:r>
            <a:r>
              <a:rPr b="0" i="0" lang="en-US" sz="2400" u="none" cap="none" strike="noStrike">
                <a:solidFill>
                  <a:srgbClr val="000000"/>
                </a:solidFill>
                <a:latin typeface="Calibri"/>
                <a:ea typeface="Calibri"/>
                <a:cs typeface="Calibri"/>
                <a:sym typeface="Calibri"/>
              </a:rPr>
              <a:t>, </a:t>
            </a:r>
            <a:r>
              <a:rPr lang="en-US">
                <a:solidFill>
                  <a:srgbClr val="000000"/>
                </a:solidFill>
              </a:rPr>
              <a:t>&amp; </a:t>
            </a:r>
            <a:r>
              <a:rPr b="0" i="0" lang="en-US" sz="2400" u="none" cap="none" strike="noStrike">
                <a:solidFill>
                  <a:srgbClr val="000000"/>
                </a:solidFill>
                <a:latin typeface="Calibri"/>
                <a:ea typeface="Calibri"/>
                <a:cs typeface="Calibri"/>
                <a:sym typeface="Calibri"/>
              </a:rPr>
              <a:t>other </a:t>
            </a:r>
            <a:r>
              <a:rPr lang="en-US">
                <a:solidFill>
                  <a:srgbClr val="000000"/>
                </a:solidFill>
              </a:rPr>
              <a:t>S</a:t>
            </a:r>
            <a:r>
              <a:rPr b="0" i="0" lang="en-US" sz="2400" u="none" cap="none" strike="noStrike">
                <a:solidFill>
                  <a:srgbClr val="000000"/>
                </a:solidFill>
                <a:latin typeface="Calibri"/>
                <a:ea typeface="Calibri"/>
                <a:cs typeface="Calibri"/>
                <a:sym typeface="Calibri"/>
              </a:rPr>
              <a:t>ocial </a:t>
            </a:r>
            <a:r>
              <a:rPr lang="en-US">
                <a:solidFill>
                  <a:srgbClr val="000000"/>
                </a:solidFill>
              </a:rPr>
              <a:t>T</a:t>
            </a:r>
            <a:r>
              <a:rPr b="0" i="0" lang="en-US" sz="2400" u="none" cap="none" strike="noStrike">
                <a:solidFill>
                  <a:srgbClr val="000000"/>
                </a:solidFill>
                <a:latin typeface="Calibri"/>
                <a:ea typeface="Calibri"/>
                <a:cs typeface="Calibri"/>
                <a:sym typeface="Calibri"/>
              </a:rPr>
              <a:t>hinking</a:t>
            </a:r>
            <a:r>
              <a:rPr lang="en-US">
                <a:solidFill>
                  <a:srgbClr val="000000"/>
                </a:solidFill>
              </a:rPr>
              <a:t>®/Sensory </a:t>
            </a:r>
            <a:r>
              <a:rPr b="0" i="0" lang="en-US" sz="2400" u="none" cap="none" strike="noStrike">
                <a:solidFill>
                  <a:srgbClr val="000000"/>
                </a:solidFill>
                <a:latin typeface="Calibri"/>
                <a:ea typeface="Calibri"/>
                <a:cs typeface="Calibri"/>
                <a:sym typeface="Calibri"/>
              </a:rPr>
              <a:t>programs</a:t>
            </a:r>
            <a:endParaRPr b="0" i="0" sz="2400" u="none" cap="none" strike="noStrike">
              <a:solidFill>
                <a:srgbClr val="000000"/>
              </a:solidFill>
              <a:latin typeface="Calibri"/>
              <a:ea typeface="Calibri"/>
              <a:cs typeface="Calibri"/>
              <a:sym typeface="Calibri"/>
            </a:endParaRPr>
          </a:p>
          <a:p>
            <a:pPr indent="0" lvl="0" marL="457200" marR="0" rtl="0" algn="l">
              <a:lnSpc>
                <a:spcPct val="80000"/>
              </a:lnSpc>
              <a:spcBef>
                <a:spcPts val="500"/>
              </a:spcBef>
              <a:spcAft>
                <a:spcPts val="0"/>
              </a:spcAft>
              <a:buNone/>
            </a:pPr>
            <a:r>
              <a:t/>
            </a:r>
            <a:endParaRPr sz="1200">
              <a:solidFill>
                <a:srgbClr val="000000"/>
              </a:solidFill>
            </a:endParaRPr>
          </a:p>
          <a:p>
            <a:pPr indent="-228600" lvl="0" marL="228600" marR="0" rtl="0" algn="l">
              <a:lnSpc>
                <a:spcPct val="80000"/>
              </a:lnSpc>
              <a:spcBef>
                <a:spcPts val="100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Extracurricular Activities</a:t>
            </a:r>
            <a:endParaRPr>
              <a:solidFill>
                <a:srgbClr val="000000"/>
              </a:solidFill>
            </a:endParaRPr>
          </a:p>
          <a:p>
            <a:pPr indent="-228600" lvl="1" marL="685800" marR="0" rtl="0" algn="l">
              <a:lnSpc>
                <a:spcPct val="80000"/>
              </a:lnSpc>
              <a:spcBef>
                <a:spcPts val="5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Sports, Band, Art/Theatre, Clubs, Organizations, Gaming</a:t>
            </a:r>
            <a:endParaRPr b="0" i="0" sz="2400" u="none" cap="none" strike="noStrike">
              <a:solidFill>
                <a:srgbClr val="000000"/>
              </a:solidFill>
              <a:latin typeface="Calibri"/>
              <a:ea typeface="Calibri"/>
              <a:cs typeface="Calibri"/>
              <a:sym typeface="Calibri"/>
            </a:endParaRPr>
          </a:p>
          <a:p>
            <a:pPr indent="0" lvl="0" marL="457200" marR="0" rtl="0" algn="l">
              <a:lnSpc>
                <a:spcPct val="80000"/>
              </a:lnSpc>
              <a:spcBef>
                <a:spcPts val="500"/>
              </a:spcBef>
              <a:spcAft>
                <a:spcPts val="0"/>
              </a:spcAft>
              <a:buNone/>
            </a:pPr>
            <a:r>
              <a:t/>
            </a:r>
            <a:endParaRPr sz="1200">
              <a:solidFill>
                <a:srgbClr val="000000"/>
              </a:solidFill>
            </a:endParaRPr>
          </a:p>
          <a:p>
            <a:pPr indent="-228600" lvl="0" marL="228600" marR="0" rtl="0" algn="l">
              <a:lnSpc>
                <a:spcPct val="80000"/>
              </a:lnSpc>
              <a:spcBef>
                <a:spcPts val="100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Cutting-edge technologies </a:t>
            </a:r>
            <a:endParaRPr>
              <a:solidFill>
                <a:srgbClr val="000000"/>
              </a:solidFill>
            </a:endParaRPr>
          </a:p>
          <a:p>
            <a:pPr indent="-228600" lvl="1" marL="685800" marR="0" rtl="0" algn="l">
              <a:lnSpc>
                <a:spcPct val="80000"/>
              </a:lnSpc>
              <a:spcBef>
                <a:spcPts val="5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Drive F</a:t>
            </a:r>
            <a:r>
              <a:rPr lang="en-US">
                <a:solidFill>
                  <a:srgbClr val="000000"/>
                </a:solidFill>
              </a:rPr>
              <a:t>ocus</a:t>
            </a:r>
            <a:r>
              <a:rPr b="0" i="0" lang="en-US" sz="2400" u="none" cap="none" strike="noStrike">
                <a:solidFill>
                  <a:srgbClr val="000000"/>
                </a:solidFill>
                <a:latin typeface="Calibri"/>
                <a:ea typeface="Calibri"/>
                <a:cs typeface="Calibri"/>
                <a:sym typeface="Calibri"/>
              </a:rPr>
              <a:t>®, Brain HQ, Interactive Metronome®, iLs®, Gaming/Apps</a:t>
            </a:r>
            <a:endParaRPr>
              <a:solidFill>
                <a:srgbClr val="000000"/>
              </a:solidFill>
            </a:endParaRPr>
          </a:p>
          <a:p>
            <a:pPr indent="-228600" lvl="1" marL="685800" marR="0" rtl="0" algn="l">
              <a:lnSpc>
                <a:spcPct val="80000"/>
              </a:lnSpc>
              <a:spcBef>
                <a:spcPts val="5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These modalities help build skills of noticing, prioritizing, and reacting to information both quickly and over time.</a:t>
            </a:r>
            <a:endParaRPr/>
          </a:p>
        </p:txBody>
      </p:sp>
      <p:sp>
        <p:nvSpPr>
          <p:cNvPr id="356" name="Google Shape;356;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41"/>
          <p:cNvSpPr txBox="1"/>
          <p:nvPr>
            <p:ph type="title"/>
          </p:nvPr>
        </p:nvSpPr>
        <p:spPr>
          <a:xfrm>
            <a:off x="577000" y="5104250"/>
            <a:ext cx="113889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000"/>
              <a:t>Driving Readiness for Teens (DRT) Therapy &amp; (DRH) Helper Program ©</a:t>
            </a:r>
            <a:endParaRPr b="1" sz="3000"/>
          </a:p>
        </p:txBody>
      </p:sp>
      <p:pic>
        <p:nvPicPr>
          <p:cNvPr descr="Extra Credit Logo-bw.jpg" id="363" name="Google Shape;363;p41"/>
          <p:cNvPicPr preferRelativeResize="0"/>
          <p:nvPr/>
        </p:nvPicPr>
        <p:blipFill>
          <a:blip r:embed="rId3">
            <a:alphaModFix/>
          </a:blip>
          <a:stretch>
            <a:fillRect/>
          </a:stretch>
        </p:blipFill>
        <p:spPr>
          <a:xfrm>
            <a:off x="985688" y="529700"/>
            <a:ext cx="10220626" cy="449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What is Community Mobility?</a:t>
            </a:r>
            <a:endParaRPr/>
          </a:p>
        </p:txBody>
      </p:sp>
      <p:sp>
        <p:nvSpPr>
          <p:cNvPr id="106" name="Google Shape;106;p15"/>
          <p:cNvSpPr txBox="1"/>
          <p:nvPr>
            <p:ph idx="1" type="body"/>
          </p:nvPr>
        </p:nvSpPr>
        <p:spPr>
          <a:xfrm>
            <a:off x="838200" y="3457625"/>
            <a:ext cx="10515600" cy="4351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lang="en-US"/>
              <a:t>G</a:t>
            </a:r>
            <a:r>
              <a:rPr b="0" i="0" lang="en-US" sz="2800" u="none" cap="none" strike="noStrike">
                <a:solidFill>
                  <a:schemeClr val="dk1"/>
                </a:solidFill>
                <a:latin typeface="Calibri"/>
                <a:ea typeface="Calibri"/>
                <a:cs typeface="Calibri"/>
                <a:sym typeface="Calibri"/>
              </a:rPr>
              <a:t>etting from one location to another regardless of the mode </a:t>
            </a:r>
            <a:endParaRPr/>
          </a:p>
        </p:txBody>
      </p:sp>
      <p:sp>
        <p:nvSpPr>
          <p:cNvPr id="107" name="Google Shape;10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pic>
        <p:nvPicPr>
          <p:cNvPr id="108" name="Google Shape;108;p15"/>
          <p:cNvPicPr preferRelativeResize="0"/>
          <p:nvPr/>
        </p:nvPicPr>
        <p:blipFill rotWithShape="1">
          <a:blip r:embed="rId3">
            <a:alphaModFix/>
          </a:blip>
          <a:srcRect b="0" l="8341" r="22372" t="0"/>
          <a:stretch/>
        </p:blipFill>
        <p:spPr>
          <a:xfrm>
            <a:off x="331449" y="1690700"/>
            <a:ext cx="2062500" cy="1675500"/>
          </a:xfrm>
          <a:prstGeom prst="rect">
            <a:avLst/>
          </a:prstGeom>
          <a:noFill/>
          <a:ln>
            <a:noFill/>
          </a:ln>
        </p:spPr>
      </p:pic>
      <p:pic>
        <p:nvPicPr>
          <p:cNvPr id="109" name="Google Shape;109;p15"/>
          <p:cNvPicPr preferRelativeResize="0"/>
          <p:nvPr/>
        </p:nvPicPr>
        <p:blipFill rotWithShape="1">
          <a:blip r:embed="rId4">
            <a:alphaModFix/>
          </a:blip>
          <a:srcRect b="0" l="8912" r="7788" t="0"/>
          <a:stretch/>
        </p:blipFill>
        <p:spPr>
          <a:xfrm>
            <a:off x="2666612" y="1690700"/>
            <a:ext cx="2395200" cy="1675500"/>
          </a:xfrm>
          <a:prstGeom prst="rect">
            <a:avLst/>
          </a:prstGeom>
          <a:noFill/>
          <a:ln>
            <a:noFill/>
          </a:ln>
        </p:spPr>
      </p:pic>
      <p:pic>
        <p:nvPicPr>
          <p:cNvPr id="110" name="Google Shape;110;p15"/>
          <p:cNvPicPr preferRelativeResize="0"/>
          <p:nvPr/>
        </p:nvPicPr>
        <p:blipFill rotWithShape="1">
          <a:blip r:embed="rId5">
            <a:alphaModFix/>
          </a:blip>
          <a:srcRect b="0" l="41472" r="0" t="0"/>
          <a:stretch/>
        </p:blipFill>
        <p:spPr>
          <a:xfrm>
            <a:off x="2881603" y="4279775"/>
            <a:ext cx="1683000" cy="1830000"/>
          </a:xfrm>
          <a:prstGeom prst="rect">
            <a:avLst/>
          </a:prstGeom>
          <a:noFill/>
          <a:ln>
            <a:noFill/>
          </a:ln>
        </p:spPr>
      </p:pic>
      <p:pic>
        <p:nvPicPr>
          <p:cNvPr id="111" name="Google Shape;111;p15"/>
          <p:cNvPicPr preferRelativeResize="0"/>
          <p:nvPr/>
        </p:nvPicPr>
        <p:blipFill rotWithShape="1">
          <a:blip r:embed="rId6">
            <a:alphaModFix/>
          </a:blip>
          <a:srcRect b="0" l="0" r="0" t="0"/>
          <a:stretch/>
        </p:blipFill>
        <p:spPr>
          <a:xfrm>
            <a:off x="331445" y="4282022"/>
            <a:ext cx="2310900" cy="1825500"/>
          </a:xfrm>
          <a:prstGeom prst="rect">
            <a:avLst/>
          </a:prstGeom>
          <a:noFill/>
          <a:ln>
            <a:noFill/>
          </a:ln>
        </p:spPr>
      </p:pic>
      <p:pic>
        <p:nvPicPr>
          <p:cNvPr id="112" name="Google Shape;112;p15"/>
          <p:cNvPicPr preferRelativeResize="0"/>
          <p:nvPr/>
        </p:nvPicPr>
        <p:blipFill rotWithShape="1">
          <a:blip r:embed="rId7">
            <a:alphaModFix/>
          </a:blip>
          <a:srcRect b="0" l="28253" r="-13100" t="0"/>
          <a:stretch/>
        </p:blipFill>
        <p:spPr>
          <a:xfrm>
            <a:off x="5334462" y="1690700"/>
            <a:ext cx="2310900" cy="1647600"/>
          </a:xfrm>
          <a:prstGeom prst="rect">
            <a:avLst/>
          </a:prstGeom>
          <a:noFill/>
          <a:ln>
            <a:noFill/>
          </a:ln>
        </p:spPr>
      </p:pic>
      <p:pic>
        <p:nvPicPr>
          <p:cNvPr id="113" name="Google Shape;113;p15"/>
          <p:cNvPicPr preferRelativeResize="0"/>
          <p:nvPr/>
        </p:nvPicPr>
        <p:blipFill rotWithShape="1">
          <a:blip r:embed="rId8">
            <a:alphaModFix/>
          </a:blip>
          <a:srcRect b="0" l="8710" r="-1967" t="0"/>
          <a:stretch/>
        </p:blipFill>
        <p:spPr>
          <a:xfrm>
            <a:off x="9014226" y="4281988"/>
            <a:ext cx="2964275" cy="1825600"/>
          </a:xfrm>
          <a:prstGeom prst="rect">
            <a:avLst/>
          </a:prstGeom>
          <a:noFill/>
          <a:ln>
            <a:noFill/>
          </a:ln>
        </p:spPr>
      </p:pic>
      <p:pic>
        <p:nvPicPr>
          <p:cNvPr id="114" name="Google Shape;114;p15"/>
          <p:cNvPicPr preferRelativeResize="0"/>
          <p:nvPr/>
        </p:nvPicPr>
        <p:blipFill>
          <a:blip r:embed="rId9">
            <a:alphaModFix/>
          </a:blip>
          <a:stretch>
            <a:fillRect/>
          </a:stretch>
        </p:blipFill>
        <p:spPr>
          <a:xfrm>
            <a:off x="6949350" y="4281963"/>
            <a:ext cx="1825625" cy="1825625"/>
          </a:xfrm>
          <a:prstGeom prst="rect">
            <a:avLst/>
          </a:prstGeom>
          <a:noFill/>
          <a:ln>
            <a:noFill/>
          </a:ln>
        </p:spPr>
      </p:pic>
      <p:pic>
        <p:nvPicPr>
          <p:cNvPr id="115" name="Google Shape;115;p15"/>
          <p:cNvPicPr preferRelativeResize="0"/>
          <p:nvPr/>
        </p:nvPicPr>
        <p:blipFill>
          <a:blip r:embed="rId10">
            <a:alphaModFix/>
          </a:blip>
          <a:stretch>
            <a:fillRect/>
          </a:stretch>
        </p:blipFill>
        <p:spPr>
          <a:xfrm>
            <a:off x="7538391" y="1676774"/>
            <a:ext cx="1682934" cy="1675450"/>
          </a:xfrm>
          <a:prstGeom prst="rect">
            <a:avLst/>
          </a:prstGeom>
          <a:noFill/>
          <a:ln>
            <a:noFill/>
          </a:ln>
        </p:spPr>
      </p:pic>
      <p:pic>
        <p:nvPicPr>
          <p:cNvPr id="116" name="Google Shape;116;p15"/>
          <p:cNvPicPr preferRelativeResize="0"/>
          <p:nvPr/>
        </p:nvPicPr>
        <p:blipFill rotWithShape="1">
          <a:blip r:embed="rId11">
            <a:alphaModFix/>
          </a:blip>
          <a:srcRect b="0" l="30050" r="0" t="0"/>
          <a:stretch/>
        </p:blipFill>
        <p:spPr>
          <a:xfrm>
            <a:off x="4803850" y="4279776"/>
            <a:ext cx="1906250" cy="1830000"/>
          </a:xfrm>
          <a:prstGeom prst="rect">
            <a:avLst/>
          </a:prstGeom>
          <a:noFill/>
          <a:ln>
            <a:noFill/>
          </a:ln>
        </p:spPr>
      </p:pic>
      <p:pic>
        <p:nvPicPr>
          <p:cNvPr id="117" name="Google Shape;117;p15"/>
          <p:cNvPicPr preferRelativeResize="0"/>
          <p:nvPr/>
        </p:nvPicPr>
        <p:blipFill rotWithShape="1">
          <a:blip r:embed="rId12">
            <a:alphaModFix/>
          </a:blip>
          <a:srcRect b="0" l="4870" r="0" t="0"/>
          <a:stretch/>
        </p:blipFill>
        <p:spPr>
          <a:xfrm>
            <a:off x="9469175" y="1676775"/>
            <a:ext cx="2395200" cy="1675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Why is </a:t>
            </a:r>
            <a:r>
              <a:rPr lang="en-US"/>
              <a:t>Community Mobility </a:t>
            </a:r>
            <a:r>
              <a:rPr b="0" i="0" lang="en-US" sz="4400" u="none" cap="none" strike="noStrike">
                <a:solidFill>
                  <a:schemeClr val="dk1"/>
                </a:solidFill>
                <a:latin typeface="Calibri"/>
                <a:ea typeface="Calibri"/>
                <a:cs typeface="Calibri"/>
                <a:sym typeface="Calibri"/>
              </a:rPr>
              <a:t>important? </a:t>
            </a:r>
            <a:endParaRPr/>
          </a:p>
        </p:txBody>
      </p:sp>
      <p:sp>
        <p:nvSpPr>
          <p:cNvPr id="124" name="Google Shape;124;p16"/>
          <p:cNvSpPr txBox="1"/>
          <p:nvPr>
            <p:ph idx="1" type="body"/>
          </p:nvPr>
        </p:nvSpPr>
        <p:spPr>
          <a:xfrm>
            <a:off x="838200" y="1772125"/>
            <a:ext cx="10515600" cy="43512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lang="en-US"/>
              <a:t>I</a:t>
            </a:r>
            <a:r>
              <a:rPr b="0" i="0" lang="en-US" sz="2800" u="none" cap="none" strike="noStrike">
                <a:solidFill>
                  <a:schemeClr val="dk1"/>
                </a:solidFill>
                <a:latin typeface="Calibri"/>
                <a:ea typeface="Calibri"/>
                <a:cs typeface="Calibri"/>
                <a:sym typeface="Calibri"/>
              </a:rPr>
              <a:t>t is a necessary part of human independence and socialization </a:t>
            </a:r>
            <a:endParaRPr/>
          </a:p>
        </p:txBody>
      </p:sp>
      <p:sp>
        <p:nvSpPr>
          <p:cNvPr id="125" name="Google Shape;1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pic>
        <p:nvPicPr>
          <p:cNvPr id="126" name="Google Shape;126;p16"/>
          <p:cNvPicPr preferRelativeResize="0"/>
          <p:nvPr/>
        </p:nvPicPr>
        <p:blipFill rotWithShape="1">
          <a:blip r:embed="rId3">
            <a:alphaModFix/>
          </a:blip>
          <a:srcRect b="0" l="0" r="0" t="0"/>
          <a:stretch/>
        </p:blipFill>
        <p:spPr>
          <a:xfrm>
            <a:off x="3619888" y="2793667"/>
            <a:ext cx="4017300" cy="2986200"/>
          </a:xfrm>
          <a:prstGeom prst="rect">
            <a:avLst/>
          </a:prstGeom>
          <a:noFill/>
          <a:ln>
            <a:noFill/>
          </a:ln>
        </p:spPr>
      </p:pic>
      <p:sp>
        <p:nvSpPr>
          <p:cNvPr id="127" name="Google Shape;127;p16"/>
          <p:cNvSpPr txBox="1"/>
          <p:nvPr/>
        </p:nvSpPr>
        <p:spPr>
          <a:xfrm>
            <a:off x="2470300" y="2831700"/>
            <a:ext cx="18336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Impact"/>
                <a:ea typeface="Impact"/>
                <a:cs typeface="Impact"/>
                <a:sym typeface="Impact"/>
              </a:rPr>
              <a:t>School &amp; Extracurriculars</a:t>
            </a:r>
            <a:endParaRPr sz="1800">
              <a:latin typeface="Impact"/>
              <a:ea typeface="Impact"/>
              <a:cs typeface="Impact"/>
              <a:sym typeface="Impact"/>
            </a:endParaRPr>
          </a:p>
        </p:txBody>
      </p:sp>
      <p:sp>
        <p:nvSpPr>
          <p:cNvPr id="128" name="Google Shape;128;p16"/>
          <p:cNvSpPr txBox="1"/>
          <p:nvPr/>
        </p:nvSpPr>
        <p:spPr>
          <a:xfrm>
            <a:off x="7573175" y="2976200"/>
            <a:ext cx="18801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Impact"/>
                <a:ea typeface="Impact"/>
                <a:cs typeface="Impact"/>
                <a:sym typeface="Impact"/>
              </a:rPr>
              <a:t>Work &amp; Volunteering</a:t>
            </a:r>
            <a:endParaRPr sz="1800">
              <a:latin typeface="Impact"/>
              <a:ea typeface="Impact"/>
              <a:cs typeface="Impact"/>
              <a:sym typeface="Impact"/>
            </a:endParaRPr>
          </a:p>
        </p:txBody>
      </p:sp>
      <p:sp>
        <p:nvSpPr>
          <p:cNvPr id="129" name="Google Shape;129;p16"/>
          <p:cNvSpPr txBox="1"/>
          <p:nvPr/>
        </p:nvSpPr>
        <p:spPr>
          <a:xfrm>
            <a:off x="5422250" y="5513900"/>
            <a:ext cx="1730100" cy="32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Impact"/>
                <a:ea typeface="Impact"/>
                <a:cs typeface="Impact"/>
                <a:sym typeface="Impact"/>
              </a:rPr>
              <a:t>Church &amp; Support Groups</a:t>
            </a:r>
            <a:endParaRPr sz="1800">
              <a:latin typeface="Impact"/>
              <a:ea typeface="Impact"/>
              <a:cs typeface="Impact"/>
              <a:sym typeface="Impact"/>
            </a:endParaRPr>
          </a:p>
        </p:txBody>
      </p:sp>
      <p:sp>
        <p:nvSpPr>
          <p:cNvPr id="130" name="Google Shape;130;p16"/>
          <p:cNvSpPr txBox="1"/>
          <p:nvPr/>
        </p:nvSpPr>
        <p:spPr>
          <a:xfrm>
            <a:off x="7667525" y="4383625"/>
            <a:ext cx="20889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Impact"/>
                <a:ea typeface="Impact"/>
                <a:cs typeface="Impact"/>
                <a:sym typeface="Impact"/>
              </a:rPr>
              <a:t>Goods  &amp; Services</a:t>
            </a:r>
            <a:endParaRPr sz="1800">
              <a:latin typeface="Impact"/>
              <a:ea typeface="Impact"/>
              <a:cs typeface="Impact"/>
              <a:sym typeface="Impact"/>
            </a:endParaRPr>
          </a:p>
        </p:txBody>
      </p:sp>
      <p:sp>
        <p:nvSpPr>
          <p:cNvPr id="131" name="Google Shape;131;p16"/>
          <p:cNvSpPr txBox="1"/>
          <p:nvPr/>
        </p:nvSpPr>
        <p:spPr>
          <a:xfrm>
            <a:off x="1906375" y="4810475"/>
            <a:ext cx="1252500" cy="32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Impact"/>
                <a:ea typeface="Impact"/>
                <a:cs typeface="Impact"/>
                <a:sym typeface="Impact"/>
              </a:rPr>
              <a:t>Recreation</a:t>
            </a:r>
            <a:endParaRPr sz="1800">
              <a:latin typeface="Impact"/>
              <a:ea typeface="Impact"/>
              <a:cs typeface="Impact"/>
              <a:sym typeface="Impact"/>
            </a:endParaRPr>
          </a:p>
          <a:p>
            <a:pPr indent="0" lvl="0" marL="0" rtl="0" algn="ctr">
              <a:spcBef>
                <a:spcPts val="0"/>
              </a:spcBef>
              <a:spcAft>
                <a:spcPts val="0"/>
              </a:spcAft>
              <a:buNone/>
            </a:pPr>
            <a:r>
              <a:rPr lang="en-US" sz="1800">
                <a:latin typeface="Impact"/>
                <a:ea typeface="Impact"/>
                <a:cs typeface="Impact"/>
                <a:sym typeface="Impact"/>
              </a:rPr>
              <a:t>&amp; Hobbies</a:t>
            </a:r>
            <a:endParaRPr sz="1800">
              <a:latin typeface="Impact"/>
              <a:ea typeface="Impact"/>
              <a:cs typeface="Impact"/>
              <a:sym typeface="Impact"/>
            </a:endParaRPr>
          </a:p>
        </p:txBody>
      </p:sp>
      <p:sp>
        <p:nvSpPr>
          <p:cNvPr id="132" name="Google Shape;132;p16"/>
          <p:cNvSpPr txBox="1"/>
          <p:nvPr/>
        </p:nvSpPr>
        <p:spPr>
          <a:xfrm>
            <a:off x="5591625" y="2274100"/>
            <a:ext cx="5136900" cy="59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Impact"/>
                <a:ea typeface="Impact"/>
                <a:cs typeface="Impact"/>
                <a:sym typeface="Impact"/>
              </a:rPr>
              <a:t>Friends &amp; Family</a:t>
            </a:r>
            <a:endParaRPr sz="1800">
              <a:latin typeface="Impact"/>
              <a:ea typeface="Impact"/>
              <a:cs typeface="Impact"/>
              <a:sym typeface="Impac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36" name="Shape 136"/>
        <p:cNvGrpSpPr/>
        <p:nvPr/>
      </p:nvGrpSpPr>
      <p:grpSpPr>
        <a:xfrm>
          <a:off x="0" y="0"/>
          <a:ext cx="0" cy="0"/>
          <a:chOff x="0" y="0"/>
          <a:chExt cx="0" cy="0"/>
        </a:xfrm>
      </p:grpSpPr>
      <p:sp>
        <p:nvSpPr>
          <p:cNvPr id="137" name="Google Shape;13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lang="en-US"/>
              <a:t>Building Social Capital Through </a:t>
            </a:r>
            <a:endParaRPr/>
          </a:p>
          <a:p>
            <a:pPr indent="0" lvl="0" marL="0" marR="0" rtl="0" algn="ctr">
              <a:lnSpc>
                <a:spcPct val="90000"/>
              </a:lnSpc>
              <a:spcBef>
                <a:spcPts val="0"/>
              </a:spcBef>
              <a:spcAft>
                <a:spcPts val="0"/>
              </a:spcAft>
              <a:buClr>
                <a:schemeClr val="dk1"/>
              </a:buClr>
              <a:buFont typeface="Calibri"/>
              <a:buNone/>
            </a:pPr>
            <a:r>
              <a:rPr lang="en-US"/>
              <a:t>Our Support Networks</a:t>
            </a:r>
            <a:endParaRPr b="0" i="0" sz="4400" u="none" cap="none" strike="noStrike">
              <a:solidFill>
                <a:schemeClr val="dk1"/>
              </a:solidFill>
              <a:latin typeface="Calibri"/>
              <a:ea typeface="Calibri"/>
              <a:cs typeface="Calibri"/>
              <a:sym typeface="Calibri"/>
            </a:endParaRPr>
          </a:p>
        </p:txBody>
      </p:sp>
      <p:sp>
        <p:nvSpPr>
          <p:cNvPr id="138" name="Google Shape;1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pic>
        <p:nvPicPr>
          <p:cNvPr id="139" name="Google Shape;139;p17"/>
          <p:cNvPicPr preferRelativeResize="0"/>
          <p:nvPr/>
        </p:nvPicPr>
        <p:blipFill rotWithShape="1">
          <a:blip r:embed="rId3">
            <a:alphaModFix/>
          </a:blip>
          <a:srcRect b="0" l="0" r="0" t="0"/>
          <a:stretch/>
        </p:blipFill>
        <p:spPr>
          <a:xfrm>
            <a:off x="1673208" y="1935003"/>
            <a:ext cx="8503200" cy="4132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4400" u="none" cap="none" strike="noStrike">
                <a:solidFill>
                  <a:schemeClr val="dk1"/>
                </a:solidFill>
                <a:latin typeface="Calibri"/>
                <a:ea typeface="Calibri"/>
                <a:cs typeface="Calibri"/>
                <a:sym typeface="Calibri"/>
              </a:rPr>
              <a:t>Community Mobility vs Driving</a:t>
            </a:r>
            <a:endParaRPr/>
          </a:p>
        </p:txBody>
      </p:sp>
      <p:sp>
        <p:nvSpPr>
          <p:cNvPr id="146" name="Google Shape;146;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l">
              <a:lnSpc>
                <a:spcPct val="90000"/>
              </a:lnSpc>
              <a:spcBef>
                <a:spcPts val="0"/>
              </a:spcBef>
              <a:spcAft>
                <a:spcPts val="0"/>
              </a:spcAft>
              <a:buNone/>
            </a:pPr>
            <a:r>
              <a:t/>
            </a:r>
            <a:endParaRPr/>
          </a:p>
          <a:p>
            <a:pPr indent="0" lvl="0" marL="0" marR="0" rtl="0" algn="ctr">
              <a:lnSpc>
                <a:spcPct val="90000"/>
              </a:lnSpc>
              <a:spcBef>
                <a:spcPts val="0"/>
              </a:spcBef>
              <a:spcAft>
                <a:spcPts val="0"/>
              </a:spcAft>
              <a:buNone/>
            </a:pPr>
            <a:r>
              <a:rPr b="0" i="0" lang="en-US" sz="2800" u="none" cap="none" strike="noStrike">
                <a:solidFill>
                  <a:schemeClr val="dk1"/>
                </a:solidFill>
                <a:latin typeface="Calibri"/>
                <a:ea typeface="Calibri"/>
                <a:cs typeface="Calibri"/>
                <a:sym typeface="Calibri"/>
              </a:rPr>
              <a:t>While most individuals can use public or private transportation, </a:t>
            </a:r>
            <a:endParaRPr b="0" i="0" sz="28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None/>
            </a:pPr>
            <a:r>
              <a:rPr b="0" i="0" lang="en-US" sz="2800" u="none" cap="none" strike="noStrike">
                <a:solidFill>
                  <a:schemeClr val="dk1"/>
                </a:solidFill>
                <a:latin typeface="Calibri"/>
                <a:ea typeface="Calibri"/>
                <a:cs typeface="Calibri"/>
                <a:sym typeface="Calibri"/>
              </a:rPr>
              <a:t>not everyone can or should drive. </a:t>
            </a:r>
            <a:endParaRPr/>
          </a:p>
        </p:txBody>
      </p:sp>
      <p:sp>
        <p:nvSpPr>
          <p:cNvPr id="147" name="Google Shape;1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pic>
        <p:nvPicPr>
          <p:cNvPr id="148" name="Google Shape;148;p18"/>
          <p:cNvPicPr preferRelativeResize="0"/>
          <p:nvPr/>
        </p:nvPicPr>
        <p:blipFill rotWithShape="1">
          <a:blip r:embed="rId3">
            <a:alphaModFix/>
          </a:blip>
          <a:srcRect b="14768" l="0" r="0" t="12194"/>
          <a:stretch/>
        </p:blipFill>
        <p:spPr>
          <a:xfrm>
            <a:off x="3333731" y="1690699"/>
            <a:ext cx="5306400" cy="290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00"/>
        </a:solidFill>
      </p:bgPr>
    </p:bg>
    <p:spTree>
      <p:nvGrpSpPr>
        <p:cNvPr id="152" name="Shape 152"/>
        <p:cNvGrpSpPr/>
        <p:nvPr/>
      </p:nvGrpSpPr>
      <p:grpSpPr>
        <a:xfrm>
          <a:off x="0" y="0"/>
          <a:ext cx="0" cy="0"/>
          <a:chOff x="0" y="0"/>
          <a:chExt cx="0" cy="0"/>
        </a:xfrm>
      </p:grpSpPr>
      <p:sp>
        <p:nvSpPr>
          <p:cNvPr id="153" name="Google Shape;15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descr="Car Crashes are the number one killer of teens - there are specific things parents can do to help keep their teens safe. This video helps describe the risks. See more at http://www.driveithome.org" id="154" name="Google Shape;154;p19" title="Teen Crash Risks">
            <a:hlinkClick r:id="rId3"/>
          </p:cNvPr>
          <p:cNvPicPr preferRelativeResize="0"/>
          <p:nvPr/>
        </p:nvPicPr>
        <p:blipFill>
          <a:blip r:embed="rId4">
            <a:alphaModFix/>
          </a:blip>
          <a:stretch>
            <a:fillRect/>
          </a:stretch>
        </p:blipFill>
        <p:spPr>
          <a:xfrm>
            <a:off x="2133274" y="510800"/>
            <a:ext cx="7925450" cy="594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00"/>
        </a:solidFill>
      </p:bgPr>
    </p:bg>
    <p:spTree>
      <p:nvGrpSpPr>
        <p:cNvPr id="159" name="Shape 159"/>
        <p:cNvGrpSpPr/>
        <p:nvPr/>
      </p:nvGrpSpPr>
      <p:grpSpPr>
        <a:xfrm>
          <a:off x="0" y="0"/>
          <a:ext cx="0" cy="0"/>
          <a:chOff x="0" y="0"/>
          <a:chExt cx="0" cy="0"/>
        </a:xfrm>
      </p:grpSpPr>
      <p:sp>
        <p:nvSpPr>
          <p:cNvPr id="160" name="Google Shape;160;p20"/>
          <p:cNvSpPr txBox="1"/>
          <p:nvPr>
            <p:ph idx="1" type="body"/>
          </p:nvPr>
        </p:nvSpPr>
        <p:spPr>
          <a:xfrm>
            <a:off x="838200" y="1719650"/>
            <a:ext cx="10515600" cy="4457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b="1" i="0" lang="en-US" sz="4800" u="none" cap="none" strike="noStrike">
                <a:solidFill>
                  <a:schemeClr val="dk1"/>
                </a:solidFill>
                <a:latin typeface="Calibri"/>
                <a:ea typeface="Calibri"/>
                <a:cs typeface="Calibri"/>
                <a:sym typeface="Calibri"/>
              </a:rPr>
              <a:t>Drive it Home</a:t>
            </a:r>
            <a:r>
              <a:rPr b="0" i="0" lang="en-US" sz="4800" u="none" cap="none" strike="noStrike">
                <a:solidFill>
                  <a:schemeClr val="dk1"/>
                </a:solidFill>
                <a:latin typeface="Calibri"/>
                <a:ea typeface="Calibri"/>
                <a:cs typeface="Calibri"/>
                <a:sym typeface="Calibri"/>
              </a:rPr>
              <a:t>™ from the National Safety Council offers free parent resources, including digital driving lessons, courses, programs, and videos. </a:t>
            </a:r>
            <a:endParaRPr b="0" i="0" sz="4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t/>
            </a:r>
            <a:endParaRPr sz="2400"/>
          </a:p>
          <a:p>
            <a:pPr indent="0" lvl="0" marL="0" marR="0" rtl="0" algn="ctr">
              <a:lnSpc>
                <a:spcPct val="90000"/>
              </a:lnSpc>
              <a:spcBef>
                <a:spcPts val="1000"/>
              </a:spcBef>
              <a:spcAft>
                <a:spcPts val="0"/>
              </a:spcAft>
              <a:buNone/>
            </a:pPr>
            <a:r>
              <a:rPr lang="en-US" sz="4800" u="sng">
                <a:solidFill>
                  <a:schemeClr val="hlink"/>
                </a:solidFill>
                <a:hlinkClick r:id="rId3"/>
              </a:rPr>
              <a:t>driveithome.org</a:t>
            </a:r>
            <a:r>
              <a:rPr lang="en-US" sz="4800"/>
              <a:t> </a:t>
            </a:r>
            <a:endParaRPr sz="4800"/>
          </a:p>
        </p:txBody>
      </p:sp>
      <p:sp>
        <p:nvSpPr>
          <p:cNvPr id="161" name="Google Shape;16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Copyright Extra Credit! LLC </a:t>
            </a:r>
            <a:endParaRPr/>
          </a:p>
        </p:txBody>
      </p:sp>
      <p:pic>
        <p:nvPicPr>
          <p:cNvPr id="162" name="Google Shape;162;p20"/>
          <p:cNvPicPr preferRelativeResize="0"/>
          <p:nvPr/>
        </p:nvPicPr>
        <p:blipFill>
          <a:blip r:embed="rId4">
            <a:alphaModFix/>
          </a:blip>
          <a:stretch>
            <a:fillRect/>
          </a:stretch>
        </p:blipFill>
        <p:spPr>
          <a:xfrm>
            <a:off x="3744900" y="728863"/>
            <a:ext cx="5351425" cy="598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1"/>
          <p:cNvSpPr txBox="1"/>
          <p:nvPr>
            <p:ph type="title"/>
          </p:nvPr>
        </p:nvSpPr>
        <p:spPr>
          <a:xfrm>
            <a:off x="838199" y="-64360"/>
            <a:ext cx="10515600" cy="1325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Font typeface="Calibri"/>
              <a:buNone/>
            </a:pPr>
            <a:r>
              <a:rPr b="0" i="0" lang="en-US" sz="3600" u="none" cap="none" strike="noStrike">
                <a:solidFill>
                  <a:schemeClr val="dk1"/>
                </a:solidFill>
                <a:latin typeface="Calibri"/>
                <a:ea typeface="Calibri"/>
                <a:cs typeface="Calibri"/>
                <a:sym typeface="Calibri"/>
              </a:rPr>
              <a:t>Austin Municipal Court statistics for moving violations: ages 16-19 the past 3 years</a:t>
            </a:r>
            <a:endParaRPr/>
          </a:p>
        </p:txBody>
      </p:sp>
      <p:sp>
        <p:nvSpPr>
          <p:cNvPr id="169" name="Google Shape;16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Copyright Extra Credit! LLC </a:t>
            </a:r>
            <a:endParaRPr/>
          </a:p>
        </p:txBody>
      </p:sp>
      <p:graphicFrame>
        <p:nvGraphicFramePr>
          <p:cNvPr id="170" name="Google Shape;170;p21"/>
          <p:cNvGraphicFramePr/>
          <p:nvPr/>
        </p:nvGraphicFramePr>
        <p:xfrm>
          <a:off x="1628712" y="1131415"/>
          <a:ext cx="3000000" cy="3000000"/>
        </p:xfrm>
        <a:graphic>
          <a:graphicData uri="http://schemas.openxmlformats.org/drawingml/2006/table">
            <a:tbl>
              <a:tblPr bandRow="1" firstRow="1">
                <a:noFill/>
                <a:tableStyleId>{7944174F-CBB7-458F-A9D1-477A94D6191A}</a:tableStyleId>
              </a:tblPr>
              <a:tblGrid>
                <a:gridCol w="2343325"/>
                <a:gridCol w="2343325"/>
                <a:gridCol w="2343325"/>
                <a:gridCol w="1904625"/>
              </a:tblGrid>
              <a:tr h="344475">
                <a:tc>
                  <a:txBody>
                    <a:bodyPr>
                      <a:noAutofit/>
                    </a:bodyPr>
                    <a:lstStyle/>
                    <a:p>
                      <a:pPr indent="0" lvl="0" marL="0" marR="0" rtl="0" algn="l">
                        <a:spcBef>
                          <a:spcPts val="0"/>
                        </a:spcBef>
                        <a:spcAft>
                          <a:spcPts val="0"/>
                        </a:spcAft>
                        <a:buNone/>
                      </a:pPr>
                      <a:r>
                        <a:rPr lang="en-US" sz="1600" u="none" cap="none" strike="noStrike"/>
                        <a:t>Description</a:t>
                      </a:r>
                      <a:endParaRPr sz="1600"/>
                    </a:p>
                  </a:txBody>
                  <a:tcPr marT="45725" marB="45725" marR="91450" marL="91450"/>
                </a:tc>
                <a:tc>
                  <a:txBody>
                    <a:bodyPr>
                      <a:noAutofit/>
                    </a:bodyPr>
                    <a:lstStyle/>
                    <a:p>
                      <a:pPr indent="0" lvl="0" marL="0" marR="0" rtl="0" algn="l">
                        <a:spcBef>
                          <a:spcPts val="0"/>
                        </a:spcBef>
                        <a:spcAft>
                          <a:spcPts val="0"/>
                        </a:spcAft>
                        <a:buNone/>
                      </a:pPr>
                      <a:r>
                        <a:rPr lang="en-US" sz="1800"/>
                        <a:t>*Accident</a:t>
                      </a:r>
                      <a:endParaRPr/>
                    </a:p>
                  </a:txBody>
                  <a:tcPr marT="45725" marB="45725" marR="91450" marL="91450"/>
                </a:tc>
                <a:tc>
                  <a:txBody>
                    <a:bodyPr>
                      <a:noAutofit/>
                    </a:bodyPr>
                    <a:lstStyle/>
                    <a:p>
                      <a:pPr indent="0" lvl="0" marL="0" marR="0" rtl="0" algn="l">
                        <a:spcBef>
                          <a:spcPts val="0"/>
                        </a:spcBef>
                        <a:spcAft>
                          <a:spcPts val="0"/>
                        </a:spcAft>
                        <a:buNone/>
                      </a:pPr>
                      <a:r>
                        <a:rPr lang="en-US" sz="1800"/>
                        <a:t>*No Accident</a:t>
                      </a:r>
                      <a:endParaRPr/>
                    </a:p>
                  </a:txBody>
                  <a:tcPr marT="45725" marB="45725" marR="91450" marL="91450"/>
                </a:tc>
                <a:tc>
                  <a:txBody>
                    <a:bodyPr>
                      <a:noAutofit/>
                    </a:bodyPr>
                    <a:lstStyle/>
                    <a:p>
                      <a:pPr indent="0" lvl="0" marL="0" marR="0" rtl="0" algn="l">
                        <a:spcBef>
                          <a:spcPts val="0"/>
                        </a:spcBef>
                        <a:spcAft>
                          <a:spcPts val="0"/>
                        </a:spcAft>
                        <a:buNone/>
                      </a:pPr>
                      <a:r>
                        <a:rPr lang="en-US" sz="1800"/>
                        <a:t>Total</a:t>
                      </a:r>
                      <a:endParaRPr/>
                    </a:p>
                  </a:txBody>
                  <a:tcPr marT="45725" marB="45725" marR="91450" marL="91450"/>
                </a:tc>
              </a:tr>
              <a:tr h="334575">
                <a:tc>
                  <a:txBody>
                    <a:bodyPr>
                      <a:noAutofit/>
                    </a:bodyPr>
                    <a:lstStyle/>
                    <a:p>
                      <a:pPr indent="0" lvl="0" marL="0" marR="0" rtl="0" algn="l">
                        <a:spcBef>
                          <a:spcPts val="0"/>
                        </a:spcBef>
                        <a:spcAft>
                          <a:spcPts val="0"/>
                        </a:spcAft>
                        <a:buNone/>
                      </a:pPr>
                      <a:r>
                        <a:rPr lang="en-US" sz="1600"/>
                        <a:t>Speeding – State HWY</a:t>
                      </a:r>
                      <a:endParaRPr sz="1600"/>
                    </a:p>
                  </a:txBody>
                  <a:tcPr marT="45725" marB="45725" marR="91450" marL="91450"/>
                </a:tc>
                <a:tc>
                  <a:txBody>
                    <a:bodyPr>
                      <a:noAutofit/>
                    </a:bodyPr>
                    <a:lstStyle/>
                    <a:p>
                      <a:pPr indent="0" lvl="0" marL="0" marR="0" rtl="0" algn="l">
                        <a:spcBef>
                          <a:spcPts val="0"/>
                        </a:spcBef>
                        <a:spcAft>
                          <a:spcPts val="0"/>
                        </a:spcAft>
                        <a:buNone/>
                      </a:pPr>
                      <a:r>
                        <a:rPr lang="en-US" sz="1600"/>
                        <a:t>3</a:t>
                      </a:r>
                      <a:endParaRPr sz="1600"/>
                    </a:p>
                  </a:txBody>
                  <a:tcPr marT="45725" marB="45725" marR="91450" marL="91450"/>
                </a:tc>
                <a:tc>
                  <a:txBody>
                    <a:bodyPr>
                      <a:noAutofit/>
                    </a:bodyPr>
                    <a:lstStyle/>
                    <a:p>
                      <a:pPr indent="0" lvl="0" marL="0" marR="0" rtl="0" algn="l">
                        <a:spcBef>
                          <a:spcPts val="0"/>
                        </a:spcBef>
                        <a:spcAft>
                          <a:spcPts val="0"/>
                        </a:spcAft>
                        <a:buNone/>
                      </a:pPr>
                      <a:r>
                        <a:rPr lang="en-US" sz="1600"/>
                        <a:t>5,889</a:t>
                      </a:r>
                      <a:endParaRPr sz="1600"/>
                    </a:p>
                  </a:txBody>
                  <a:tcPr marT="45725" marB="45725" marR="91450" marL="91450"/>
                </a:tc>
                <a:tc>
                  <a:txBody>
                    <a:bodyPr>
                      <a:noAutofit/>
                    </a:bodyPr>
                    <a:lstStyle/>
                    <a:p>
                      <a:pPr indent="0" lvl="0" marL="0" marR="0" rtl="0" algn="l">
                        <a:spcBef>
                          <a:spcPts val="0"/>
                        </a:spcBef>
                        <a:spcAft>
                          <a:spcPts val="0"/>
                        </a:spcAft>
                        <a:buNone/>
                      </a:pPr>
                      <a:r>
                        <a:rPr lang="en-US" sz="1600"/>
                        <a:t>5,892</a:t>
                      </a:r>
                      <a:endParaRPr sz="1600"/>
                    </a:p>
                  </a:txBody>
                  <a:tcPr marT="45725" marB="45725" marR="91450" marL="91450"/>
                </a:tc>
              </a:tr>
              <a:tr h="334575">
                <a:tc>
                  <a:txBody>
                    <a:bodyPr>
                      <a:noAutofit/>
                    </a:bodyPr>
                    <a:lstStyle/>
                    <a:p>
                      <a:pPr indent="0" lvl="0" marL="0" marR="0" rtl="0" algn="l">
                        <a:spcBef>
                          <a:spcPts val="0"/>
                        </a:spcBef>
                        <a:spcAft>
                          <a:spcPts val="0"/>
                        </a:spcAft>
                        <a:buNone/>
                      </a:pPr>
                      <a:r>
                        <a:rPr lang="en-US" sz="1600"/>
                        <a:t>No</a:t>
                      </a:r>
                      <a:r>
                        <a:rPr lang="en-US" sz="1600"/>
                        <a:t> Driver’s License</a:t>
                      </a:r>
                      <a:endParaRPr sz="1600"/>
                    </a:p>
                  </a:txBody>
                  <a:tcPr marT="45725" marB="45725" marR="91450" marL="91450"/>
                </a:tc>
                <a:tc>
                  <a:txBody>
                    <a:bodyPr>
                      <a:noAutofit/>
                    </a:bodyPr>
                    <a:lstStyle/>
                    <a:p>
                      <a:pPr indent="0" lvl="0" marL="0" marR="0" rtl="0" algn="l">
                        <a:spcBef>
                          <a:spcPts val="0"/>
                        </a:spcBef>
                        <a:spcAft>
                          <a:spcPts val="0"/>
                        </a:spcAft>
                        <a:buNone/>
                      </a:pPr>
                      <a:r>
                        <a:rPr lang="en-US" sz="1600"/>
                        <a:t>847</a:t>
                      </a:r>
                      <a:endParaRPr sz="1600"/>
                    </a:p>
                  </a:txBody>
                  <a:tcPr marT="45725" marB="45725" marR="91450" marL="91450"/>
                </a:tc>
                <a:tc>
                  <a:txBody>
                    <a:bodyPr>
                      <a:noAutofit/>
                    </a:bodyPr>
                    <a:lstStyle/>
                    <a:p>
                      <a:pPr indent="0" lvl="0" marL="0" marR="0" rtl="0" algn="l">
                        <a:spcBef>
                          <a:spcPts val="0"/>
                        </a:spcBef>
                        <a:spcAft>
                          <a:spcPts val="0"/>
                        </a:spcAft>
                        <a:buNone/>
                      </a:pPr>
                      <a:r>
                        <a:rPr lang="en-US" sz="1600"/>
                        <a:t>4,089</a:t>
                      </a:r>
                      <a:endParaRPr sz="1600"/>
                    </a:p>
                  </a:txBody>
                  <a:tcPr marT="45725" marB="45725" marR="91450" marL="91450"/>
                </a:tc>
                <a:tc>
                  <a:txBody>
                    <a:bodyPr>
                      <a:noAutofit/>
                    </a:bodyPr>
                    <a:lstStyle/>
                    <a:p>
                      <a:pPr indent="0" lvl="0" marL="0" marR="0" rtl="0" algn="l">
                        <a:spcBef>
                          <a:spcPts val="0"/>
                        </a:spcBef>
                        <a:spcAft>
                          <a:spcPts val="0"/>
                        </a:spcAft>
                        <a:buNone/>
                      </a:pPr>
                      <a:r>
                        <a:rPr lang="en-US" sz="1600"/>
                        <a:t>4,936</a:t>
                      </a:r>
                      <a:endParaRPr sz="1600"/>
                    </a:p>
                  </a:txBody>
                  <a:tcPr marT="45725" marB="45725" marR="91450" marL="91450"/>
                </a:tc>
              </a:tr>
              <a:tr h="334575">
                <a:tc>
                  <a:txBody>
                    <a:bodyPr>
                      <a:noAutofit/>
                    </a:bodyPr>
                    <a:lstStyle/>
                    <a:p>
                      <a:pPr indent="0" lvl="0" marL="0" marR="0" rtl="0" algn="l">
                        <a:spcBef>
                          <a:spcPts val="0"/>
                        </a:spcBef>
                        <a:spcAft>
                          <a:spcPts val="0"/>
                        </a:spcAft>
                        <a:buNone/>
                      </a:pPr>
                      <a:r>
                        <a:rPr lang="en-US" sz="1600"/>
                        <a:t>Speeding – Posted City St</a:t>
                      </a:r>
                      <a:endParaRPr sz="1600"/>
                    </a:p>
                  </a:txBody>
                  <a:tcPr marT="45725" marB="45725" marR="91450" marL="91450"/>
                </a:tc>
                <a:tc>
                  <a:txBody>
                    <a:bodyPr>
                      <a:noAutofit/>
                    </a:bodyPr>
                    <a:lstStyle/>
                    <a:p>
                      <a:pPr indent="0" lvl="0" marL="0" marR="0" rtl="0" algn="l">
                        <a:spcBef>
                          <a:spcPts val="0"/>
                        </a:spcBef>
                        <a:spcAft>
                          <a:spcPts val="0"/>
                        </a:spcAft>
                        <a:buNone/>
                      </a:pPr>
                      <a:r>
                        <a:rPr lang="en-US" sz="1600"/>
                        <a:t>1</a:t>
                      </a:r>
                      <a:endParaRPr sz="1600"/>
                    </a:p>
                  </a:txBody>
                  <a:tcPr marT="45725" marB="45725" marR="91450" marL="91450"/>
                </a:tc>
                <a:tc>
                  <a:txBody>
                    <a:bodyPr>
                      <a:noAutofit/>
                    </a:bodyPr>
                    <a:lstStyle/>
                    <a:p>
                      <a:pPr indent="0" lvl="0" marL="0" marR="0" rtl="0" algn="l">
                        <a:spcBef>
                          <a:spcPts val="0"/>
                        </a:spcBef>
                        <a:spcAft>
                          <a:spcPts val="0"/>
                        </a:spcAft>
                        <a:buNone/>
                      </a:pPr>
                      <a:r>
                        <a:rPr lang="en-US" sz="1600"/>
                        <a:t>2,726</a:t>
                      </a:r>
                      <a:endParaRPr sz="1600"/>
                    </a:p>
                  </a:txBody>
                  <a:tcPr marT="45725" marB="45725" marR="91450" marL="91450"/>
                </a:tc>
                <a:tc>
                  <a:txBody>
                    <a:bodyPr>
                      <a:noAutofit/>
                    </a:bodyPr>
                    <a:lstStyle/>
                    <a:p>
                      <a:pPr indent="0" lvl="0" marL="0" marR="0" rtl="0" algn="l">
                        <a:spcBef>
                          <a:spcPts val="0"/>
                        </a:spcBef>
                        <a:spcAft>
                          <a:spcPts val="0"/>
                        </a:spcAft>
                        <a:buNone/>
                      </a:pPr>
                      <a:r>
                        <a:rPr lang="en-US" sz="1600"/>
                        <a:t>2,727</a:t>
                      </a:r>
                      <a:endParaRPr sz="1600"/>
                    </a:p>
                  </a:txBody>
                  <a:tcPr marT="45725" marB="45725" marR="91450" marL="91450"/>
                </a:tc>
              </a:tr>
              <a:tr h="334575">
                <a:tc>
                  <a:txBody>
                    <a:bodyPr>
                      <a:noAutofit/>
                    </a:bodyPr>
                    <a:lstStyle/>
                    <a:p>
                      <a:pPr indent="0" lvl="0" marL="0" marR="0" rtl="0" algn="l">
                        <a:spcBef>
                          <a:spcPts val="0"/>
                        </a:spcBef>
                        <a:spcAft>
                          <a:spcPts val="0"/>
                        </a:spcAft>
                        <a:buNone/>
                      </a:pPr>
                      <a:r>
                        <a:rPr lang="en-US" sz="1600"/>
                        <a:t>Ran Red Light</a:t>
                      </a:r>
                      <a:endParaRPr sz="1600"/>
                    </a:p>
                  </a:txBody>
                  <a:tcPr marT="45725" marB="45725" marR="91450" marL="91450"/>
                </a:tc>
                <a:tc>
                  <a:txBody>
                    <a:bodyPr>
                      <a:noAutofit/>
                    </a:bodyPr>
                    <a:lstStyle/>
                    <a:p>
                      <a:pPr indent="0" lvl="0" marL="0" marR="0" rtl="0" algn="l">
                        <a:spcBef>
                          <a:spcPts val="0"/>
                        </a:spcBef>
                        <a:spcAft>
                          <a:spcPts val="0"/>
                        </a:spcAft>
                        <a:buNone/>
                      </a:pPr>
                      <a:r>
                        <a:rPr lang="en-US" sz="1600"/>
                        <a:t>160</a:t>
                      </a:r>
                      <a:endParaRPr sz="1600"/>
                    </a:p>
                  </a:txBody>
                  <a:tcPr marT="45725" marB="45725" marR="91450" marL="91450"/>
                </a:tc>
                <a:tc>
                  <a:txBody>
                    <a:bodyPr>
                      <a:noAutofit/>
                    </a:bodyPr>
                    <a:lstStyle/>
                    <a:p>
                      <a:pPr indent="0" lvl="0" marL="0" marR="0" rtl="0" algn="l">
                        <a:spcBef>
                          <a:spcPts val="0"/>
                        </a:spcBef>
                        <a:spcAft>
                          <a:spcPts val="0"/>
                        </a:spcAft>
                        <a:buNone/>
                      </a:pPr>
                      <a:r>
                        <a:rPr lang="en-US" sz="1600"/>
                        <a:t>919</a:t>
                      </a:r>
                      <a:endParaRPr sz="1600"/>
                    </a:p>
                  </a:txBody>
                  <a:tcPr marT="45725" marB="45725" marR="91450" marL="91450"/>
                </a:tc>
                <a:tc>
                  <a:txBody>
                    <a:bodyPr>
                      <a:noAutofit/>
                    </a:bodyPr>
                    <a:lstStyle/>
                    <a:p>
                      <a:pPr indent="0" lvl="0" marL="0" marR="0" rtl="0" algn="l">
                        <a:spcBef>
                          <a:spcPts val="0"/>
                        </a:spcBef>
                        <a:spcAft>
                          <a:spcPts val="0"/>
                        </a:spcAft>
                        <a:buNone/>
                      </a:pPr>
                      <a:r>
                        <a:rPr lang="en-US" sz="1600"/>
                        <a:t>1,079</a:t>
                      </a:r>
                      <a:endParaRPr sz="1600"/>
                    </a:p>
                  </a:txBody>
                  <a:tcPr marT="45725" marB="45725" marR="91450" marL="91450"/>
                </a:tc>
              </a:tr>
              <a:tr h="585925">
                <a:tc>
                  <a:txBody>
                    <a:bodyPr>
                      <a:noAutofit/>
                    </a:bodyPr>
                    <a:lstStyle/>
                    <a:p>
                      <a:pPr indent="0" lvl="0" marL="0" marR="0" rtl="0" algn="l">
                        <a:spcBef>
                          <a:spcPts val="0"/>
                        </a:spcBef>
                        <a:spcAft>
                          <a:spcPts val="0"/>
                        </a:spcAft>
                        <a:buNone/>
                      </a:pPr>
                      <a:r>
                        <a:rPr lang="en-US" sz="1600"/>
                        <a:t>Failed to Maintain</a:t>
                      </a:r>
                      <a:r>
                        <a:rPr lang="en-US" sz="1600"/>
                        <a:t> Clear Distance – Collision</a:t>
                      </a:r>
                      <a:endParaRPr sz="1600"/>
                    </a:p>
                  </a:txBody>
                  <a:tcPr marT="45725" marB="45725" marR="91450" marL="91450"/>
                </a:tc>
                <a:tc>
                  <a:txBody>
                    <a:bodyPr>
                      <a:noAutofit/>
                    </a:bodyPr>
                    <a:lstStyle/>
                    <a:p>
                      <a:pPr indent="0" lvl="0" marL="0" marR="0" rtl="0" algn="l">
                        <a:spcBef>
                          <a:spcPts val="0"/>
                        </a:spcBef>
                        <a:spcAft>
                          <a:spcPts val="0"/>
                        </a:spcAft>
                        <a:buNone/>
                      </a:pPr>
                      <a:r>
                        <a:rPr lang="en-US" sz="1600"/>
                        <a:t>877</a:t>
                      </a:r>
                      <a:endParaRPr sz="1600"/>
                    </a:p>
                  </a:txBody>
                  <a:tcPr marT="45725" marB="45725" marR="91450" marL="91450"/>
                </a:tc>
                <a:tc>
                  <a:txBody>
                    <a:bodyPr>
                      <a:noAutofit/>
                    </a:bodyPr>
                    <a:lstStyle/>
                    <a:p>
                      <a:pPr indent="0" lvl="0" marL="0" marR="0" rtl="0" algn="l">
                        <a:spcBef>
                          <a:spcPts val="0"/>
                        </a:spcBef>
                        <a:spcAft>
                          <a:spcPts val="0"/>
                        </a:spcAft>
                        <a:buNone/>
                      </a:pPr>
                      <a:r>
                        <a:rPr lang="en-US" sz="1600"/>
                        <a:t>114</a:t>
                      </a:r>
                      <a:endParaRPr sz="1600"/>
                    </a:p>
                  </a:txBody>
                  <a:tcPr marT="45725" marB="45725" marR="91450" marL="91450"/>
                </a:tc>
                <a:tc>
                  <a:txBody>
                    <a:bodyPr>
                      <a:noAutofit/>
                    </a:bodyPr>
                    <a:lstStyle/>
                    <a:p>
                      <a:pPr indent="0" lvl="0" marL="0" marR="0" rtl="0" algn="l">
                        <a:spcBef>
                          <a:spcPts val="0"/>
                        </a:spcBef>
                        <a:spcAft>
                          <a:spcPts val="0"/>
                        </a:spcAft>
                        <a:buNone/>
                      </a:pPr>
                      <a:r>
                        <a:rPr lang="en-US" sz="1600"/>
                        <a:t>991</a:t>
                      </a:r>
                      <a:endParaRPr sz="1600"/>
                    </a:p>
                  </a:txBody>
                  <a:tcPr marT="45725" marB="45725" marR="91450" marL="91450"/>
                </a:tc>
              </a:tr>
              <a:tr h="334575">
                <a:tc>
                  <a:txBody>
                    <a:bodyPr>
                      <a:noAutofit/>
                    </a:bodyPr>
                    <a:lstStyle/>
                    <a:p>
                      <a:pPr indent="0" lvl="0" marL="0" marR="0" rtl="0" algn="l">
                        <a:spcBef>
                          <a:spcPts val="0"/>
                        </a:spcBef>
                        <a:spcAft>
                          <a:spcPts val="0"/>
                        </a:spcAft>
                        <a:buNone/>
                      </a:pPr>
                      <a:r>
                        <a:rPr lang="en-US" sz="1600"/>
                        <a:t>Ran Stop Sign</a:t>
                      </a:r>
                      <a:endParaRPr sz="1600"/>
                    </a:p>
                  </a:txBody>
                  <a:tcPr marT="45725" marB="45725" marR="91450" marL="91450"/>
                </a:tc>
                <a:tc>
                  <a:txBody>
                    <a:bodyPr>
                      <a:noAutofit/>
                    </a:bodyPr>
                    <a:lstStyle/>
                    <a:p>
                      <a:pPr indent="0" lvl="0" marL="0" marR="0" rtl="0" algn="l">
                        <a:spcBef>
                          <a:spcPts val="0"/>
                        </a:spcBef>
                        <a:spcAft>
                          <a:spcPts val="0"/>
                        </a:spcAft>
                        <a:buNone/>
                      </a:pPr>
                      <a:r>
                        <a:rPr lang="en-US" sz="1600"/>
                        <a:t>25</a:t>
                      </a:r>
                      <a:endParaRPr sz="1600"/>
                    </a:p>
                  </a:txBody>
                  <a:tcPr marT="45725" marB="45725" marR="91450" marL="91450"/>
                </a:tc>
                <a:tc>
                  <a:txBody>
                    <a:bodyPr>
                      <a:noAutofit/>
                    </a:bodyPr>
                    <a:lstStyle/>
                    <a:p>
                      <a:pPr indent="0" lvl="0" marL="0" marR="0" rtl="0" algn="l">
                        <a:spcBef>
                          <a:spcPts val="0"/>
                        </a:spcBef>
                        <a:spcAft>
                          <a:spcPts val="0"/>
                        </a:spcAft>
                        <a:buNone/>
                      </a:pPr>
                      <a:r>
                        <a:rPr lang="en-US" sz="1600"/>
                        <a:t>568</a:t>
                      </a:r>
                      <a:endParaRPr sz="1600"/>
                    </a:p>
                  </a:txBody>
                  <a:tcPr marT="45725" marB="45725" marR="91450" marL="91450"/>
                </a:tc>
                <a:tc>
                  <a:txBody>
                    <a:bodyPr>
                      <a:noAutofit/>
                    </a:bodyPr>
                    <a:lstStyle/>
                    <a:p>
                      <a:pPr indent="0" lvl="0" marL="0" marR="0" rtl="0" algn="l">
                        <a:spcBef>
                          <a:spcPts val="0"/>
                        </a:spcBef>
                        <a:spcAft>
                          <a:spcPts val="0"/>
                        </a:spcAft>
                        <a:buNone/>
                      </a:pPr>
                      <a:r>
                        <a:rPr lang="en-US" sz="1600"/>
                        <a:t>593</a:t>
                      </a:r>
                      <a:endParaRPr sz="1600"/>
                    </a:p>
                  </a:txBody>
                  <a:tcPr marT="45725" marB="45725" marR="91450" marL="91450"/>
                </a:tc>
              </a:tr>
              <a:tr h="334575">
                <a:tc>
                  <a:txBody>
                    <a:bodyPr>
                      <a:noAutofit/>
                    </a:bodyPr>
                    <a:lstStyle/>
                    <a:p>
                      <a:pPr indent="0" lvl="0" marL="0" marR="0" rtl="0" algn="l">
                        <a:spcBef>
                          <a:spcPts val="0"/>
                        </a:spcBef>
                        <a:spcAft>
                          <a:spcPts val="0"/>
                        </a:spcAft>
                        <a:buNone/>
                      </a:pPr>
                      <a:r>
                        <a:rPr lang="en-US" sz="1600"/>
                        <a:t>Unsafe</a:t>
                      </a:r>
                      <a:r>
                        <a:rPr lang="en-US" sz="1600"/>
                        <a:t> movement L/R</a:t>
                      </a:r>
                      <a:endParaRPr sz="1600"/>
                    </a:p>
                  </a:txBody>
                  <a:tcPr marT="45725" marB="45725" marR="91450" marL="91450"/>
                </a:tc>
                <a:tc>
                  <a:txBody>
                    <a:bodyPr>
                      <a:noAutofit/>
                    </a:bodyPr>
                    <a:lstStyle/>
                    <a:p>
                      <a:pPr indent="0" lvl="0" marL="0" marR="0" rtl="0" algn="l">
                        <a:spcBef>
                          <a:spcPts val="0"/>
                        </a:spcBef>
                        <a:spcAft>
                          <a:spcPts val="0"/>
                        </a:spcAft>
                        <a:buNone/>
                      </a:pPr>
                      <a:r>
                        <a:rPr lang="en-US" sz="1600"/>
                        <a:t>240</a:t>
                      </a:r>
                      <a:endParaRPr sz="1600"/>
                    </a:p>
                  </a:txBody>
                  <a:tcPr marT="45725" marB="45725" marR="91450" marL="91450"/>
                </a:tc>
                <a:tc>
                  <a:txBody>
                    <a:bodyPr>
                      <a:noAutofit/>
                    </a:bodyPr>
                    <a:lstStyle/>
                    <a:p>
                      <a:pPr indent="0" lvl="0" marL="0" marR="0" rtl="0" algn="l">
                        <a:spcBef>
                          <a:spcPts val="0"/>
                        </a:spcBef>
                        <a:spcAft>
                          <a:spcPts val="0"/>
                        </a:spcAft>
                        <a:buNone/>
                      </a:pPr>
                      <a:r>
                        <a:rPr lang="en-US" sz="1600"/>
                        <a:t>143</a:t>
                      </a:r>
                      <a:endParaRPr sz="1600"/>
                    </a:p>
                  </a:txBody>
                  <a:tcPr marT="45725" marB="45725" marR="91450" marL="91450"/>
                </a:tc>
                <a:tc>
                  <a:txBody>
                    <a:bodyPr>
                      <a:noAutofit/>
                    </a:bodyPr>
                    <a:lstStyle/>
                    <a:p>
                      <a:pPr indent="0" lvl="0" marL="0" marR="0" rtl="0" algn="l">
                        <a:spcBef>
                          <a:spcPts val="0"/>
                        </a:spcBef>
                        <a:spcAft>
                          <a:spcPts val="0"/>
                        </a:spcAft>
                        <a:buNone/>
                      </a:pPr>
                      <a:r>
                        <a:rPr lang="en-US" sz="1600"/>
                        <a:t>383</a:t>
                      </a:r>
                      <a:endParaRPr sz="1600"/>
                    </a:p>
                  </a:txBody>
                  <a:tcPr marT="45725" marB="45725" marR="91450" marL="91450"/>
                </a:tc>
              </a:tr>
              <a:tr h="549725">
                <a:tc>
                  <a:txBody>
                    <a:bodyPr>
                      <a:noAutofit/>
                    </a:bodyPr>
                    <a:lstStyle/>
                    <a:p>
                      <a:pPr indent="0" lvl="0" marL="0" marR="0" rtl="0" algn="l">
                        <a:spcBef>
                          <a:spcPts val="0"/>
                        </a:spcBef>
                        <a:spcAft>
                          <a:spcPts val="0"/>
                        </a:spcAft>
                        <a:buNone/>
                      </a:pPr>
                      <a:r>
                        <a:rPr lang="en-US" sz="1600"/>
                        <a:t>Failed to</a:t>
                      </a:r>
                      <a:r>
                        <a:rPr lang="en-US" sz="1600"/>
                        <a:t> signal intent to tur</a:t>
                      </a:r>
                      <a:r>
                        <a:rPr lang="en-US" sz="1600"/>
                        <a:t>n</a:t>
                      </a:r>
                      <a:endParaRPr sz="1600"/>
                    </a:p>
                  </a:txBody>
                  <a:tcPr marT="45725" marB="45725" marR="91450" marL="91450"/>
                </a:tc>
                <a:tc>
                  <a:txBody>
                    <a:bodyPr>
                      <a:noAutofit/>
                    </a:bodyPr>
                    <a:lstStyle/>
                    <a:p>
                      <a:pPr indent="0" lvl="0" marL="0" marR="0" rtl="0" algn="l">
                        <a:spcBef>
                          <a:spcPts val="0"/>
                        </a:spcBef>
                        <a:spcAft>
                          <a:spcPts val="0"/>
                        </a:spcAft>
                        <a:buNone/>
                      </a:pPr>
                      <a:r>
                        <a:rPr lang="en-US" sz="1600"/>
                        <a:t>1</a:t>
                      </a:r>
                      <a:endParaRPr sz="1600"/>
                    </a:p>
                  </a:txBody>
                  <a:tcPr marT="45725" marB="45725" marR="91450" marL="91450"/>
                </a:tc>
                <a:tc>
                  <a:txBody>
                    <a:bodyPr>
                      <a:noAutofit/>
                    </a:bodyPr>
                    <a:lstStyle/>
                    <a:p>
                      <a:pPr indent="0" lvl="0" marL="0" marR="0" rtl="0" algn="l">
                        <a:spcBef>
                          <a:spcPts val="0"/>
                        </a:spcBef>
                        <a:spcAft>
                          <a:spcPts val="0"/>
                        </a:spcAft>
                        <a:buNone/>
                      </a:pPr>
                      <a:r>
                        <a:rPr lang="en-US" sz="1600"/>
                        <a:t>67</a:t>
                      </a:r>
                      <a:endParaRPr sz="1600"/>
                    </a:p>
                  </a:txBody>
                  <a:tcPr marT="45725" marB="45725" marR="91450" marL="91450"/>
                </a:tc>
                <a:tc>
                  <a:txBody>
                    <a:bodyPr>
                      <a:noAutofit/>
                    </a:bodyPr>
                    <a:lstStyle/>
                    <a:p>
                      <a:pPr indent="0" lvl="0" marL="0" marR="0" rtl="0" algn="l">
                        <a:spcBef>
                          <a:spcPts val="0"/>
                        </a:spcBef>
                        <a:spcAft>
                          <a:spcPts val="0"/>
                        </a:spcAft>
                        <a:buNone/>
                      </a:pPr>
                      <a:r>
                        <a:rPr lang="en-US" sz="1600"/>
                        <a:t>68</a:t>
                      </a:r>
                      <a:endParaRPr sz="1600"/>
                    </a:p>
                  </a:txBody>
                  <a:tcPr marT="45725" marB="45725" marR="91450" marL="91450"/>
                </a:tc>
              </a:tr>
              <a:tr h="549725">
                <a:tc>
                  <a:txBody>
                    <a:bodyPr>
                      <a:noAutofit/>
                    </a:bodyPr>
                    <a:lstStyle/>
                    <a:p>
                      <a:pPr indent="0" lvl="0" marL="0" marR="0" rtl="0" algn="l">
                        <a:spcBef>
                          <a:spcPts val="0"/>
                        </a:spcBef>
                        <a:spcAft>
                          <a:spcPts val="0"/>
                        </a:spcAft>
                        <a:buNone/>
                      </a:pPr>
                      <a:r>
                        <a:rPr lang="en-US" sz="1600"/>
                        <a:t>Failed</a:t>
                      </a:r>
                      <a:r>
                        <a:rPr lang="en-US" sz="1600"/>
                        <a:t> to yield – L turn intersection</a:t>
                      </a:r>
                      <a:endParaRPr sz="1600"/>
                    </a:p>
                  </a:txBody>
                  <a:tcPr marT="45725" marB="45725" marR="91450" marL="91450"/>
                </a:tc>
                <a:tc>
                  <a:txBody>
                    <a:bodyPr>
                      <a:noAutofit/>
                    </a:bodyPr>
                    <a:lstStyle/>
                    <a:p>
                      <a:pPr indent="0" lvl="0" marL="0" marR="0" rtl="0" algn="l">
                        <a:spcBef>
                          <a:spcPts val="0"/>
                        </a:spcBef>
                        <a:spcAft>
                          <a:spcPts val="0"/>
                        </a:spcAft>
                        <a:buNone/>
                      </a:pPr>
                      <a:r>
                        <a:rPr lang="en-US" sz="1600"/>
                        <a:t>241</a:t>
                      </a:r>
                      <a:endParaRPr sz="1600"/>
                    </a:p>
                  </a:txBody>
                  <a:tcPr marT="45725" marB="45725" marR="91450" marL="91450"/>
                </a:tc>
                <a:tc>
                  <a:txBody>
                    <a:bodyPr>
                      <a:noAutofit/>
                    </a:bodyPr>
                    <a:lstStyle/>
                    <a:p>
                      <a:pPr indent="0" lvl="0" marL="0" marR="0" rtl="0" algn="l">
                        <a:spcBef>
                          <a:spcPts val="0"/>
                        </a:spcBef>
                        <a:spcAft>
                          <a:spcPts val="0"/>
                        </a:spcAft>
                        <a:buNone/>
                      </a:pPr>
                      <a:r>
                        <a:rPr lang="en-US" sz="1600"/>
                        <a:t>85</a:t>
                      </a:r>
                      <a:endParaRPr sz="1600"/>
                    </a:p>
                  </a:txBody>
                  <a:tcPr marT="45725" marB="45725" marR="91450" marL="91450"/>
                </a:tc>
                <a:tc>
                  <a:txBody>
                    <a:bodyPr>
                      <a:noAutofit/>
                    </a:bodyPr>
                    <a:lstStyle/>
                    <a:p>
                      <a:pPr indent="0" lvl="0" marL="0" marR="0" rtl="0" algn="l">
                        <a:spcBef>
                          <a:spcPts val="0"/>
                        </a:spcBef>
                        <a:spcAft>
                          <a:spcPts val="0"/>
                        </a:spcAft>
                        <a:buNone/>
                      </a:pPr>
                      <a:r>
                        <a:rPr lang="en-US" sz="1600"/>
                        <a:t>326</a:t>
                      </a:r>
                      <a:endParaRPr sz="1600"/>
                    </a:p>
                  </a:txBody>
                  <a:tcPr marT="45725" marB="45725" marR="91450" marL="91450"/>
                </a:tc>
              </a:tr>
              <a:tr h="549725">
                <a:tc>
                  <a:txBody>
                    <a:bodyPr>
                      <a:noAutofit/>
                    </a:bodyPr>
                    <a:lstStyle/>
                    <a:p>
                      <a:pPr indent="0" lvl="0" marL="0" marR="0" rtl="0" algn="l">
                        <a:spcBef>
                          <a:spcPts val="0"/>
                        </a:spcBef>
                        <a:spcAft>
                          <a:spcPts val="0"/>
                        </a:spcAft>
                        <a:buNone/>
                      </a:pPr>
                      <a:r>
                        <a:rPr lang="en-US" sz="1600"/>
                        <a:t>Failed to yield - pedestrian in crosswalk</a:t>
                      </a:r>
                      <a:endParaRPr sz="1600"/>
                    </a:p>
                  </a:txBody>
                  <a:tcPr marT="45725" marB="45725" marR="91450" marL="91450"/>
                </a:tc>
                <a:tc>
                  <a:txBody>
                    <a:bodyPr>
                      <a:noAutofit/>
                    </a:bodyPr>
                    <a:lstStyle/>
                    <a:p>
                      <a:pPr indent="0" lvl="0" marL="0" marR="0" rtl="0" algn="l">
                        <a:spcBef>
                          <a:spcPts val="0"/>
                        </a:spcBef>
                        <a:spcAft>
                          <a:spcPts val="0"/>
                        </a:spcAft>
                        <a:buNone/>
                      </a:pPr>
                      <a:r>
                        <a:rPr lang="en-US" sz="1600"/>
                        <a:t>4</a:t>
                      </a:r>
                      <a:endParaRPr sz="1600"/>
                    </a:p>
                  </a:txBody>
                  <a:tcPr marT="45725" marB="45725" marR="91450" marL="91450"/>
                </a:tc>
                <a:tc>
                  <a:txBody>
                    <a:bodyPr>
                      <a:noAutofit/>
                    </a:bodyPr>
                    <a:lstStyle/>
                    <a:p>
                      <a:pPr indent="0" lvl="0" marL="0" marR="0" rtl="0" algn="l">
                        <a:spcBef>
                          <a:spcPts val="0"/>
                        </a:spcBef>
                        <a:spcAft>
                          <a:spcPts val="0"/>
                        </a:spcAft>
                        <a:buNone/>
                      </a:pPr>
                      <a:r>
                        <a:rPr lang="en-US" sz="1600"/>
                        <a:t>24</a:t>
                      </a:r>
                      <a:endParaRPr sz="1600"/>
                    </a:p>
                  </a:txBody>
                  <a:tcPr marT="45725" marB="45725" marR="91450" marL="91450"/>
                </a:tc>
                <a:tc>
                  <a:txBody>
                    <a:bodyPr>
                      <a:noAutofit/>
                    </a:bodyPr>
                    <a:lstStyle/>
                    <a:p>
                      <a:pPr indent="0" lvl="0" marL="0" marR="0" rtl="0" algn="l">
                        <a:spcBef>
                          <a:spcPts val="0"/>
                        </a:spcBef>
                        <a:spcAft>
                          <a:spcPts val="0"/>
                        </a:spcAft>
                        <a:buNone/>
                      </a:pPr>
                      <a:r>
                        <a:rPr lang="en-US" sz="1600"/>
                        <a:t>28</a:t>
                      </a:r>
                      <a:endParaRPr sz="1600"/>
                    </a:p>
                  </a:txBody>
                  <a:tcPr marT="45725" marB="45725" marR="91450" marL="91450"/>
                </a:tc>
              </a:tr>
              <a:tr h="549725">
                <a:tc>
                  <a:txBody>
                    <a:bodyPr>
                      <a:noAutofit/>
                    </a:bodyPr>
                    <a:lstStyle/>
                    <a:p>
                      <a:pPr indent="0" lvl="0" marL="0" marR="0" rtl="0" algn="l">
                        <a:spcBef>
                          <a:spcPts val="0"/>
                        </a:spcBef>
                        <a:spcAft>
                          <a:spcPts val="0"/>
                        </a:spcAft>
                        <a:buNone/>
                      </a:pPr>
                      <a:r>
                        <a:rPr lang="en-US" sz="1600"/>
                        <a:t>Failed to yield intersection w/device</a:t>
                      </a:r>
                      <a:endParaRPr sz="1600"/>
                    </a:p>
                  </a:txBody>
                  <a:tcPr marT="45725" marB="45725" marR="91450" marL="91450"/>
                </a:tc>
                <a:tc>
                  <a:txBody>
                    <a:bodyPr>
                      <a:noAutofit/>
                    </a:bodyPr>
                    <a:lstStyle/>
                    <a:p>
                      <a:pPr indent="0" lvl="0" marL="0" marR="0" rtl="0" algn="l">
                        <a:spcBef>
                          <a:spcPts val="0"/>
                        </a:spcBef>
                        <a:spcAft>
                          <a:spcPts val="0"/>
                        </a:spcAft>
                        <a:buNone/>
                      </a:pPr>
                      <a:r>
                        <a:rPr lang="en-US" sz="1600"/>
                        <a:t>26</a:t>
                      </a:r>
                      <a:endParaRPr sz="1600"/>
                    </a:p>
                  </a:txBody>
                  <a:tcPr marT="45725" marB="45725" marR="91450" marL="91450"/>
                </a:tc>
                <a:tc>
                  <a:txBody>
                    <a:bodyPr>
                      <a:noAutofit/>
                    </a:bodyPr>
                    <a:lstStyle/>
                    <a:p>
                      <a:pPr indent="0" lvl="0" marL="0" marR="0" rtl="0" algn="l">
                        <a:spcBef>
                          <a:spcPts val="0"/>
                        </a:spcBef>
                        <a:spcAft>
                          <a:spcPts val="0"/>
                        </a:spcAft>
                        <a:buNone/>
                      </a:pPr>
                      <a:r>
                        <a:rPr lang="en-US" sz="1600"/>
                        <a:t>5</a:t>
                      </a:r>
                      <a:endParaRPr sz="1600"/>
                    </a:p>
                  </a:txBody>
                  <a:tcPr marT="45725" marB="45725" marR="91450" marL="91450"/>
                </a:tc>
                <a:tc>
                  <a:txBody>
                    <a:bodyPr>
                      <a:noAutofit/>
                    </a:bodyPr>
                    <a:lstStyle/>
                    <a:p>
                      <a:pPr indent="0" lvl="0" marL="0" marR="0" rtl="0" algn="l">
                        <a:spcBef>
                          <a:spcPts val="0"/>
                        </a:spcBef>
                        <a:spcAft>
                          <a:spcPts val="0"/>
                        </a:spcAft>
                        <a:buNone/>
                      </a:pPr>
                      <a:r>
                        <a:rPr lang="en-US" sz="1600"/>
                        <a:t>31</a:t>
                      </a:r>
                      <a:endParaRPr sz="1600"/>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